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embeddedFontLst>
    <p:embeddedFont>
      <p:font typeface="Montserrat" panose="00000500000000000000" pitchFamily="2" charset="0"/>
      <p:regular r:id="rId13"/>
      <p:bold r:id="rId14"/>
      <p:italic r:id="rId15"/>
      <p:boldItalic r:id="rId16"/>
    </p:embeddedFont>
    <p:embeddedFont>
      <p:font typeface="Noto Sans JP" panose="020B0200000000000000" pitchFamily="50" charset="-128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77994592-AD82-4B8B-BBE8-4F78CE86CF0A}">
  <a:tblStyle styleId="{77994592-AD82-4B8B-BBE8-4F78CE86CF0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301" y="2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244054"/>
            <a:ext cx="11049000" cy="436989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/>
        </p:nvSpPr>
        <p:spPr>
          <a:xfrm>
            <a:off x="571500" y="1910804"/>
            <a:ext cx="11049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0B981"/>
                </a:solidFill>
                <a:latin typeface="Noto Sans JP"/>
                <a:ea typeface="Noto Sans JP"/>
                <a:cs typeface="Noto Sans JP"/>
                <a:sym typeface="Noto Sans JP"/>
              </a:rPr>
              <a:t>ENERGY MANAGEMENT SERVICES</a:t>
            </a:r>
            <a:endParaRPr/>
          </a:p>
        </p:txBody>
      </p:sp>
      <p:sp>
        <p:nvSpPr>
          <p:cNvPr id="87" name="Google Shape;87;p13"/>
          <p:cNvSpPr txBox="1"/>
          <p:nvPr/>
        </p:nvSpPr>
        <p:spPr>
          <a:xfrm>
            <a:off x="571500" y="2406104"/>
            <a:ext cx="11601450" cy="1462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F172A"/>
                </a:solidFill>
                <a:latin typeface="Montserrat"/>
                <a:ea typeface="Montserrat"/>
                <a:cs typeface="Montserrat"/>
                <a:sym typeface="Montserrat"/>
              </a:rPr>
              <a:t>Performance-Based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 i="0" u="none" strike="noStrike" cap="none">
                <a:solidFill>
                  <a:srgbClr val="0F172A"/>
                </a:solidFill>
                <a:latin typeface="Montserrat"/>
                <a:ea typeface="Montserrat"/>
                <a:cs typeface="Montserrat"/>
                <a:sym typeface="Montserrat"/>
              </a:rPr>
              <a:t> Eco-Tuning Report</a:t>
            </a:r>
            <a:endParaRPr/>
          </a:p>
        </p:txBody>
      </p:sp>
      <p:sp>
        <p:nvSpPr>
          <p:cNvPr id="88" name="Google Shape;88;p13"/>
          <p:cNvSpPr txBox="1"/>
          <p:nvPr/>
        </p:nvSpPr>
        <p:spPr>
          <a:xfrm>
            <a:off x="571500" y="4277766"/>
            <a:ext cx="11049000" cy="426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64748B"/>
                </a:solidFill>
                <a:latin typeface="Noto Sans JP"/>
                <a:ea typeface="Noto Sans JP"/>
                <a:cs typeface="Noto Sans JP"/>
                <a:sym typeface="Noto Sans JP"/>
              </a:rPr>
              <a:t>成果報酬型エコチューニング成果報告：10万㎡規模・複合大型ビル</a:t>
            </a:r>
            <a:endParaRPr dirty="0"/>
          </a:p>
        </p:txBody>
      </p:sp>
      <p:sp>
        <p:nvSpPr>
          <p:cNvPr id="89" name="Google Shape;89;p13"/>
          <p:cNvSpPr/>
          <p:nvPr/>
        </p:nvSpPr>
        <p:spPr>
          <a:xfrm>
            <a:off x="571500" y="5411985"/>
            <a:ext cx="571500" cy="38100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1333500" y="5248275"/>
            <a:ext cx="6174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エス・ビー・エス株式会社 環境マネジメントサービス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3963292"/>
            <a:ext cx="4572000" cy="188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644434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2"/>
          <p:cNvSpPr txBox="1"/>
          <p:nvPr/>
        </p:nvSpPr>
        <p:spPr>
          <a:xfrm>
            <a:off x="762000" y="1006971"/>
            <a:ext cx="4800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10B981"/>
                </a:solidFill>
                <a:latin typeface="Montserrat"/>
                <a:ea typeface="Montserrat"/>
                <a:cs typeface="Montserrat"/>
                <a:sym typeface="Montserrat"/>
              </a:rPr>
              <a:t>Thank you.</a:t>
            </a:r>
            <a:endParaRPr/>
          </a:p>
        </p:txBody>
      </p:sp>
      <p:sp>
        <p:nvSpPr>
          <p:cNvPr id="236" name="Google Shape;236;p22"/>
          <p:cNvSpPr txBox="1"/>
          <p:nvPr/>
        </p:nvSpPr>
        <p:spPr>
          <a:xfrm>
            <a:off x="762000" y="2416671"/>
            <a:ext cx="4572000" cy="11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94A3B8"/>
                </a:solidFill>
                <a:latin typeface="Noto Sans JP"/>
                <a:ea typeface="Noto Sans JP"/>
                <a:cs typeface="Noto Sans JP"/>
                <a:sym typeface="Noto Sans JP"/>
              </a:rPr>
              <a:t>貴社の物件でも、同様の</a:t>
            </a:r>
            <a:r>
              <a:rPr lang="ja-JP" altLang="en-US" sz="2400" b="0" i="0" u="none" strike="noStrike" cap="none" dirty="0">
                <a:solidFill>
                  <a:srgbClr val="94A3B8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　</a:t>
            </a:r>
            <a:r>
              <a:rPr lang="en-US" sz="2400" b="0" i="0" u="none" strike="noStrike" cap="none" dirty="0">
                <a:solidFill>
                  <a:srgbClr val="94A3B8"/>
                </a:solidFill>
                <a:latin typeface="Noto Sans JP"/>
                <a:ea typeface="Noto Sans JP"/>
                <a:cs typeface="Noto Sans JP"/>
                <a:sym typeface="Noto Sans JP"/>
              </a:rPr>
              <a:t>「</a:t>
            </a:r>
            <a:r>
              <a:rPr lang="en-US" sz="2400" b="0" i="0" u="none" strike="noStrike" cap="none" dirty="0" err="1">
                <a:solidFill>
                  <a:srgbClr val="94A3B8"/>
                </a:solidFill>
                <a:latin typeface="Noto Sans JP"/>
                <a:ea typeface="Noto Sans JP"/>
                <a:cs typeface="Noto Sans JP"/>
                <a:sym typeface="Noto Sans JP"/>
              </a:rPr>
              <a:t>伸びしろ」を診断しませんか</a:t>
            </a:r>
            <a:r>
              <a:rPr lang="en-US" sz="2400" b="0" i="0" u="none" strike="noStrike" cap="none" dirty="0">
                <a:solidFill>
                  <a:srgbClr val="94A3B8"/>
                </a:solidFill>
                <a:latin typeface="Noto Sans JP"/>
                <a:ea typeface="Noto Sans JP"/>
                <a:cs typeface="Noto Sans JP"/>
                <a:sym typeface="Noto Sans JP"/>
              </a:rPr>
              <a:t>？</a:t>
            </a:r>
            <a:endParaRPr dirty="0"/>
          </a:p>
        </p:txBody>
      </p:sp>
      <p:sp>
        <p:nvSpPr>
          <p:cNvPr id="238" name="Google Shape;238;p22"/>
          <p:cNvSpPr txBox="1"/>
          <p:nvPr/>
        </p:nvSpPr>
        <p:spPr>
          <a:xfrm>
            <a:off x="1313800" y="4576930"/>
            <a:ext cx="4572000" cy="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F8FAFC"/>
                </a:solidFill>
                <a:latin typeface="Noto Sans JP"/>
                <a:ea typeface="Noto Sans JP"/>
                <a:cs typeface="Noto Sans JP"/>
                <a:sym typeface="Noto Sans JP"/>
              </a:rPr>
              <a:t>エス・ビー・エス株式会社   </a:t>
            </a:r>
            <a:endParaRPr sz="1650" b="0" i="0" u="none" strike="noStrike" cap="none">
              <a:solidFill>
                <a:srgbClr val="F8FAFC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F8FAFC"/>
                </a:solidFill>
                <a:latin typeface="Noto Sans JP"/>
                <a:ea typeface="Noto Sans JP"/>
                <a:cs typeface="Noto Sans JP"/>
                <a:sym typeface="Noto Sans JP"/>
              </a:rPr>
              <a:t> 環境マネジメントサービス</a:t>
            </a:r>
            <a:endParaRPr/>
          </a:p>
        </p:txBody>
      </p:sp>
      <p:sp>
        <p:nvSpPr>
          <p:cNvPr id="239" name="Google Shape;239;p22"/>
          <p:cNvSpPr txBox="1"/>
          <p:nvPr/>
        </p:nvSpPr>
        <p:spPr>
          <a:xfrm>
            <a:off x="762000" y="5405139"/>
            <a:ext cx="4572000" cy="27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64748B"/>
                </a:solidFill>
                <a:latin typeface="Noto Sans JP"/>
                <a:ea typeface="Noto Sans JP"/>
                <a:cs typeface="Noto Sans JP"/>
                <a:sym typeface="Noto Sans JP"/>
              </a:rPr>
              <a:t>Official Website: https://www.eco-sbs.com/</a:t>
            </a:r>
            <a:endParaRPr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032EEBD-3ADD-EA3B-0AE8-862A17B04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342" y="0"/>
            <a:ext cx="574765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762000" y="1078110"/>
            <a:ext cx="480060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0F172A"/>
                </a:solidFill>
                <a:latin typeface="Noto Sans JP"/>
                <a:ea typeface="Noto Sans JP"/>
                <a:cs typeface="Noto Sans JP"/>
                <a:sym typeface="Noto Sans JP"/>
              </a:rPr>
              <a:t>Executive Summary</a:t>
            </a:r>
            <a:endParaRPr/>
          </a:p>
        </p:txBody>
      </p:sp>
      <p:sp>
        <p:nvSpPr>
          <p:cNvPr id="98" name="Google Shape;98;p14"/>
          <p:cNvSpPr txBox="1"/>
          <p:nvPr/>
        </p:nvSpPr>
        <p:spPr>
          <a:xfrm>
            <a:off x="762000" y="2215455"/>
            <a:ext cx="48006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59669"/>
                </a:solidFill>
                <a:latin typeface="Noto Sans JP"/>
                <a:ea typeface="Noto Sans JP"/>
                <a:cs typeface="Noto Sans JP"/>
                <a:sym typeface="Noto Sans JP"/>
              </a:rPr>
              <a:t>初期投資 0円で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0" u="none" strike="noStrike" cap="none">
                <a:solidFill>
                  <a:srgbClr val="059669"/>
                </a:solidFill>
                <a:latin typeface="Noto Sans JP"/>
                <a:ea typeface="Noto Sans JP"/>
                <a:cs typeface="Noto Sans JP"/>
                <a:sym typeface="Noto Sans JP"/>
              </a:rPr>
              <a:t> 半期ガス消費量 20% 削減</a:t>
            </a:r>
            <a:endParaRPr/>
          </a:p>
        </p:txBody>
      </p:sp>
      <p:sp>
        <p:nvSpPr>
          <p:cNvPr id="99" name="Google Shape;99;p14"/>
          <p:cNvSpPr txBox="1"/>
          <p:nvPr/>
        </p:nvSpPr>
        <p:spPr>
          <a:xfrm>
            <a:off x="762000" y="3472755"/>
            <a:ext cx="4572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既存設備のポテンシャルを最大限に引き出す「運用最適化」のみで、劇的な省エネ効果を達成しました。</a:t>
            </a:r>
            <a:endParaRPr/>
          </a:p>
        </p:txBody>
      </p:sp>
      <p:sp>
        <p:nvSpPr>
          <p:cNvPr id="100" name="Google Shape;100;p14"/>
          <p:cNvSpPr txBox="1"/>
          <p:nvPr/>
        </p:nvSpPr>
        <p:spPr>
          <a:xfrm>
            <a:off x="762000" y="4463355"/>
            <a:ext cx="457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特に負荷の高い夏期ピーク時（8月）には、</a:t>
            </a:r>
            <a:r>
              <a:rPr lang="en-US" sz="1500" b="1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ガス 25%、電気 12%</a:t>
            </a:r>
            <a:r>
              <a:rPr lang="en-US" sz="1500" b="0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 の削減を実現。技術力による緻密な制御が確実なコストダウンを生んでいます。</a:t>
            </a:r>
            <a:endParaRPr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2D1C10-E5EE-3183-828C-61D82CF03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2" y="0"/>
            <a:ext cx="55625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1750" y="2177355"/>
            <a:ext cx="5238750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571500" y="2329755"/>
            <a:ext cx="523875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延べ床面積：</a:t>
            </a:r>
            <a:r>
              <a:rPr lang="en-US" sz="1500" b="0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 約 100,000 m²</a:t>
            </a:r>
            <a:endParaRPr/>
          </a:p>
        </p:txBody>
      </p:sp>
      <p:sp>
        <p:nvSpPr>
          <p:cNvPr id="109" name="Google Shape;109;p15"/>
          <p:cNvSpPr/>
          <p:nvPr/>
        </p:nvSpPr>
        <p:spPr>
          <a:xfrm>
            <a:off x="571500" y="2825055"/>
            <a:ext cx="523875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571500" y="3215580"/>
            <a:ext cx="523875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階数：</a:t>
            </a:r>
            <a:r>
              <a:rPr lang="en-US" sz="1500" b="0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 地上 25 階規模</a:t>
            </a:r>
            <a:endParaRPr/>
          </a:p>
        </p:txBody>
      </p:sp>
      <p:sp>
        <p:nvSpPr>
          <p:cNvPr id="111" name="Google Shape;111;p15"/>
          <p:cNvSpPr/>
          <p:nvPr/>
        </p:nvSpPr>
        <p:spPr>
          <a:xfrm>
            <a:off x="571500" y="3710880"/>
            <a:ext cx="523875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571500" y="4101405"/>
            <a:ext cx="523875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用途：</a:t>
            </a:r>
            <a:r>
              <a:rPr lang="en-US" sz="1500" b="0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 オフィス・商業施設 複合ビル</a:t>
            </a:r>
            <a:endParaRPr/>
          </a:p>
        </p:txBody>
      </p:sp>
      <p:sp>
        <p:nvSpPr>
          <p:cNvPr id="113" name="Google Shape;113;p15"/>
          <p:cNvSpPr/>
          <p:nvPr/>
        </p:nvSpPr>
        <p:spPr>
          <a:xfrm>
            <a:off x="571500" y="4596705"/>
            <a:ext cx="523875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571500" y="4987230"/>
            <a:ext cx="523875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契約形態：</a:t>
            </a:r>
            <a:r>
              <a:rPr lang="en-US" sz="1500" b="0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 成果報酬型（パフォーマンス契約）</a:t>
            </a:r>
            <a:endParaRPr/>
          </a:p>
        </p:txBody>
      </p:sp>
      <p:sp>
        <p:nvSpPr>
          <p:cNvPr id="115" name="Google Shape;115;p15"/>
          <p:cNvSpPr/>
          <p:nvPr/>
        </p:nvSpPr>
        <p:spPr>
          <a:xfrm>
            <a:off x="571500" y="2825055"/>
            <a:ext cx="523875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571500" y="3710880"/>
            <a:ext cx="523875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571500" y="4596705"/>
            <a:ext cx="523875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1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2391667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3277492"/>
            <a:ext cx="1428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500" y="4163317"/>
            <a:ext cx="2190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1500" y="5049142"/>
            <a:ext cx="238125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/>
          <p:nvPr/>
        </p:nvSpPr>
        <p:spPr>
          <a:xfrm>
            <a:off x="800100" y="887610"/>
            <a:ext cx="1136142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0F172A"/>
                </a:solidFill>
                <a:latin typeface="Noto Sans JP"/>
                <a:ea typeface="Noto Sans JP"/>
                <a:cs typeface="Noto Sans JP"/>
                <a:sym typeface="Noto Sans JP"/>
              </a:rPr>
              <a:t>物件概要：関東大規模オフィス・商業ビル</a:t>
            </a:r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571500" y="887610"/>
            <a:ext cx="114300" cy="419100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E1E2AD-AED5-ACEE-59F2-265E2698A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953" y="1930684"/>
            <a:ext cx="4039706" cy="403970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 txBox="1"/>
          <p:nvPr/>
        </p:nvSpPr>
        <p:spPr>
          <a:xfrm>
            <a:off x="571500" y="6861571"/>
            <a:ext cx="11049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rgbClr val="64748B"/>
                </a:solidFill>
                <a:latin typeface="Noto Sans JP"/>
                <a:ea typeface="Noto Sans JP"/>
                <a:cs typeface="Noto Sans JP"/>
                <a:sym typeface="Noto Sans JP"/>
              </a:rPr>
              <a:t>※ 蓄熱層を含む複雑な熱源構成に対し、負荷追従性の最適化を実施。</a:t>
            </a:r>
            <a:endParaRPr/>
          </a:p>
        </p:txBody>
      </p:sp>
      <p:graphicFrame>
        <p:nvGraphicFramePr>
          <p:cNvPr id="130" name="Google Shape;130;p16"/>
          <p:cNvGraphicFramePr/>
          <p:nvPr>
            <p:extLst>
              <p:ext uri="{D42A27DB-BD31-4B8C-83A1-F6EECF244321}">
                <p14:modId xmlns:p14="http://schemas.microsoft.com/office/powerpoint/2010/main" val="792131103"/>
              </p:ext>
            </p:extLst>
          </p:nvPr>
        </p:nvGraphicFramePr>
        <p:xfrm>
          <a:off x="571500" y="1687710"/>
          <a:ext cx="11049000" cy="4888100"/>
        </p:xfrm>
        <a:graphic>
          <a:graphicData uri="http://schemas.openxmlformats.org/drawingml/2006/table">
            <a:tbl>
              <a:tblPr firstRow="1" bandRow="1">
                <a:noFill/>
                <a:tableStyleId>{77994592-AD82-4B8B-BBE8-4F78CE86CF0A}</a:tableStyleId>
              </a:tblPr>
              <a:tblGrid>
                <a:gridCol w="2869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0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50" b="1" i="0" u="none" strike="noStrike" cap="none">
                          <a:solidFill>
                            <a:srgbClr val="FFFFFF"/>
                          </a:solidFill>
                          <a:latin typeface="Noto Sans JP"/>
                          <a:ea typeface="Noto Sans JP"/>
                          <a:cs typeface="Noto Sans JP"/>
                          <a:sym typeface="Noto Sans JP"/>
                        </a:rPr>
                        <a:t>エリア区分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17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50" b="1" i="0" u="none" strike="noStrike" cap="none">
                          <a:solidFill>
                            <a:srgbClr val="FFFFFF"/>
                          </a:solidFill>
                          <a:latin typeface="Noto Sans JP"/>
                          <a:ea typeface="Noto Sans JP"/>
                          <a:cs typeface="Noto Sans JP"/>
                          <a:sym typeface="Noto Sans JP"/>
                        </a:rPr>
                        <a:t>主要熱源設備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17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50" b="1" i="0" u="none" strike="noStrike" cap="none">
                          <a:solidFill>
                            <a:srgbClr val="FFFFFF"/>
                          </a:solidFill>
                          <a:latin typeface="Noto Sans JP"/>
                          <a:ea typeface="Noto Sans JP"/>
                          <a:cs typeface="Noto Sans JP"/>
                          <a:sym typeface="Noto Sans JP"/>
                        </a:rPr>
                        <a:t>数量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17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i="0" u="none" strike="noStrike" cap="none">
                          <a:solidFill>
                            <a:srgbClr val="475569"/>
                          </a:solidFill>
                        </a:rPr>
                        <a:t>低層階</a:t>
                      </a:r>
                      <a:r>
                        <a:rPr lang="en-US" sz="2000"/>
                        <a:t>　　</a:t>
                      </a:r>
                      <a:r>
                        <a:rPr lang="en-US" sz="1700" i="0" u="none" strike="noStrike" cap="none">
                          <a:solidFill>
                            <a:srgbClr val="475569"/>
                          </a:solidFill>
                        </a:rPr>
                        <a:t>6階以下</a:t>
                      </a:r>
                      <a:endParaRPr sz="160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/>
                        <a:t>ターボ冷凍機</a:t>
                      </a:r>
                      <a:endParaRPr sz="1700" dirty="0">
                        <a:solidFill>
                          <a:srgbClr val="475569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700" dirty="0"/>
                        <a:t>　     1台</a:t>
                      </a:r>
                      <a:endParaRPr sz="17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 dirty="0">
                        <a:solidFill>
                          <a:srgbClr val="475569"/>
                        </a:solidFill>
                      </a:endParaRPr>
                    </a:p>
                  </a:txBody>
                  <a:tcPr marL="63500" marR="63500" marT="25400" marB="254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475569"/>
                          </a:solidFill>
                        </a:rPr>
                        <a:t>                                                        </a:t>
                      </a:r>
                      <a:endParaRPr sz="160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DBターボ冷凍機</a:t>
                      </a:r>
                      <a:endParaRPr sz="160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　　　　　　　</a:t>
                      </a:r>
                      <a:r>
                        <a:rPr lang="ja-JP" altLang="en-US" sz="1700" dirty="0"/>
                        <a:t>　　</a:t>
                      </a:r>
                      <a:r>
                        <a:rPr lang="en-US" sz="1700" dirty="0"/>
                        <a:t>1台</a:t>
                      </a:r>
                      <a:endParaRPr sz="1700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チラー</a:t>
                      </a:r>
                      <a:endParaRPr sz="160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　　　　　　　4台</a:t>
                      </a:r>
                      <a:endParaRPr sz="1700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/>
                        <a:t>蓄熱層</a:t>
                      </a:r>
                      <a:endParaRPr sz="1600"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　　　　　　　</a:t>
                      </a:r>
                      <a:endParaRPr sz="1700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i="0" u="none">
                          <a:solidFill>
                            <a:srgbClr val="475569"/>
                          </a:solidFill>
                        </a:rPr>
                        <a:t>高層階</a:t>
                      </a:r>
                      <a:r>
                        <a:rPr lang="en-US" sz="2000"/>
                        <a:t>　　</a:t>
                      </a:r>
                      <a:r>
                        <a:rPr lang="en-US" sz="1700" i="0" u="none">
                          <a:solidFill>
                            <a:srgbClr val="475569"/>
                          </a:solidFill>
                        </a:rPr>
                        <a:t>7階以上</a:t>
                      </a:r>
                      <a:endParaRPr sz="160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i="0" u="none">
                          <a:solidFill>
                            <a:srgbClr val="475569"/>
                          </a:solidFill>
                        </a:rPr>
                        <a:t>冷温水発生機</a:t>
                      </a:r>
                      <a:endParaRPr sz="160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700" dirty="0"/>
                        <a:t> 2台</a:t>
                      </a:r>
                      <a:endParaRPr sz="17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dirty="0">
                          <a:solidFill>
                            <a:srgbClr val="475569"/>
                          </a:solidFill>
                        </a:rPr>
                        <a:t>    </a:t>
                      </a:r>
                      <a:endParaRPr sz="1700" b="1" dirty="0">
                        <a:solidFill>
                          <a:srgbClr val="475569"/>
                        </a:solidFill>
                      </a:endParaRPr>
                    </a:p>
                  </a:txBody>
                  <a:tcPr marL="63500" marR="63500" marT="25400" marB="254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rgbClr val="475569"/>
                          </a:solidFill>
                        </a:rPr>
                        <a:t>　　　　　</a:t>
                      </a:r>
                      <a:endParaRPr sz="160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ターボ冷凍機</a:t>
                      </a:r>
                      <a:endParaRPr sz="160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/>
                        <a:t>　　　　　　　2台</a:t>
                      </a:r>
                      <a:endParaRPr sz="1700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1" name="Google Shape;131;p16"/>
          <p:cNvSpPr/>
          <p:nvPr/>
        </p:nvSpPr>
        <p:spPr>
          <a:xfrm>
            <a:off x="571500" y="5170884"/>
            <a:ext cx="238125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2952750" y="3084909"/>
            <a:ext cx="723900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10191750" y="3084909"/>
            <a:ext cx="142875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2952750" y="3780234"/>
            <a:ext cx="723900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6"/>
          <p:cNvSpPr/>
          <p:nvPr/>
        </p:nvSpPr>
        <p:spPr>
          <a:xfrm>
            <a:off x="10191750" y="3780234"/>
            <a:ext cx="142875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6"/>
          <p:cNvSpPr/>
          <p:nvPr/>
        </p:nvSpPr>
        <p:spPr>
          <a:xfrm>
            <a:off x="2952750" y="4475559"/>
            <a:ext cx="723900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6"/>
          <p:cNvSpPr/>
          <p:nvPr/>
        </p:nvSpPr>
        <p:spPr>
          <a:xfrm>
            <a:off x="10191750" y="4475559"/>
            <a:ext cx="142875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6"/>
          <p:cNvSpPr/>
          <p:nvPr/>
        </p:nvSpPr>
        <p:spPr>
          <a:xfrm>
            <a:off x="2952750" y="5170884"/>
            <a:ext cx="723900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6"/>
          <p:cNvSpPr/>
          <p:nvPr/>
        </p:nvSpPr>
        <p:spPr>
          <a:xfrm>
            <a:off x="10191750" y="5170884"/>
            <a:ext cx="142875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6"/>
          <p:cNvSpPr/>
          <p:nvPr/>
        </p:nvSpPr>
        <p:spPr>
          <a:xfrm>
            <a:off x="571500" y="6561534"/>
            <a:ext cx="238125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6"/>
          <p:cNvSpPr/>
          <p:nvPr/>
        </p:nvSpPr>
        <p:spPr>
          <a:xfrm>
            <a:off x="2952750" y="5866209"/>
            <a:ext cx="723900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6"/>
          <p:cNvSpPr/>
          <p:nvPr/>
        </p:nvSpPr>
        <p:spPr>
          <a:xfrm>
            <a:off x="10191750" y="5866209"/>
            <a:ext cx="142875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6"/>
          <p:cNvSpPr/>
          <p:nvPr/>
        </p:nvSpPr>
        <p:spPr>
          <a:xfrm>
            <a:off x="2952750" y="6561534"/>
            <a:ext cx="723900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6"/>
          <p:cNvSpPr/>
          <p:nvPr/>
        </p:nvSpPr>
        <p:spPr>
          <a:xfrm>
            <a:off x="10191750" y="6561534"/>
            <a:ext cx="142875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6"/>
          <p:cNvSpPr txBox="1"/>
          <p:nvPr/>
        </p:nvSpPr>
        <p:spPr>
          <a:xfrm>
            <a:off x="800100" y="887610"/>
            <a:ext cx="1136142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0F172A"/>
                </a:solidFill>
                <a:latin typeface="Noto Sans JP"/>
                <a:ea typeface="Noto Sans JP"/>
                <a:cs typeface="Noto Sans JP"/>
                <a:sym typeface="Noto Sans JP"/>
              </a:rPr>
              <a:t>設備構成：低層・高層の独立熱源システム</a:t>
            </a:r>
            <a:endParaRPr/>
          </a:p>
        </p:txBody>
      </p:sp>
      <p:sp>
        <p:nvSpPr>
          <p:cNvPr id="146" name="Google Shape;146;p16"/>
          <p:cNvSpPr/>
          <p:nvPr/>
        </p:nvSpPr>
        <p:spPr>
          <a:xfrm>
            <a:off x="571500" y="887610"/>
            <a:ext cx="114300" cy="419100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1F47EE1-3AD6-9067-CD09-8FC525A2B150}"/>
              </a:ext>
            </a:extLst>
          </p:cNvPr>
          <p:cNvGrpSpPr/>
          <p:nvPr/>
        </p:nvGrpSpPr>
        <p:grpSpPr>
          <a:xfrm>
            <a:off x="1216575" y="1425350"/>
            <a:ext cx="9758850" cy="4007300"/>
            <a:chOff x="1295400" y="1752600"/>
            <a:chExt cx="9758850" cy="4007300"/>
          </a:xfrm>
        </p:grpSpPr>
        <p:sp>
          <p:nvSpPr>
            <p:cNvPr id="153" name="Google Shape;153;p17"/>
            <p:cNvSpPr txBox="1"/>
            <p:nvPr/>
          </p:nvSpPr>
          <p:spPr>
            <a:xfrm>
              <a:off x="1295400" y="1752600"/>
              <a:ext cx="9601200" cy="1162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500" b="1" i="0" u="none" strike="noStrike" cap="none" dirty="0">
                  <a:solidFill>
                    <a:srgbClr val="10B98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RESULTS</a:t>
              </a:r>
              <a:endParaRPr dirty="0"/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5524500" y="3295650"/>
              <a:ext cx="1143000" cy="57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7"/>
            <p:cNvSpPr txBox="1"/>
            <p:nvPr/>
          </p:nvSpPr>
          <p:spPr>
            <a:xfrm>
              <a:off x="1524000" y="4132621"/>
              <a:ext cx="91440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0" i="0" u="none" strike="noStrike" cap="none" dirty="0" err="1">
                  <a:solidFill>
                    <a:srgbClr val="FFFFF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半期削減実績：運用最適化による圧倒的成果</a:t>
              </a:r>
              <a:endParaRPr dirty="0"/>
            </a:p>
          </p:txBody>
        </p:sp>
        <p:sp>
          <p:nvSpPr>
            <p:cNvPr id="156" name="Google Shape;156;p17"/>
            <p:cNvSpPr txBox="1"/>
            <p:nvPr/>
          </p:nvSpPr>
          <p:spPr>
            <a:xfrm>
              <a:off x="3600450" y="5082800"/>
              <a:ext cx="74538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F8FAFC"/>
                  </a:solidFill>
                  <a:latin typeface="Calibri"/>
                  <a:ea typeface="Calibri"/>
                  <a:cs typeface="Calibri"/>
                  <a:sym typeface="Calibri"/>
                </a:rPr>
                <a:t>（2025年8月～2026年1月）</a:t>
              </a:r>
              <a:endParaRPr sz="3200">
                <a:solidFill>
                  <a:srgbClr val="F8FAF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558355"/>
            <a:ext cx="11049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8"/>
          <p:cNvSpPr txBox="1"/>
          <p:nvPr/>
        </p:nvSpPr>
        <p:spPr>
          <a:xfrm>
            <a:off x="6381750" y="2901255"/>
            <a:ext cx="5500687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59669"/>
                </a:solidFill>
                <a:latin typeface="Noto Sans JP"/>
                <a:ea typeface="Noto Sans JP"/>
                <a:cs typeface="Noto Sans JP"/>
                <a:sym typeface="Noto Sans JP"/>
              </a:rPr>
              <a:t>主要な改善アクション</a:t>
            </a:r>
            <a:endParaRPr/>
          </a:p>
        </p:txBody>
      </p:sp>
      <p:sp>
        <p:nvSpPr>
          <p:cNvPr id="164" name="Google Shape;164;p18"/>
          <p:cNvSpPr txBox="1"/>
          <p:nvPr/>
        </p:nvSpPr>
        <p:spPr>
          <a:xfrm>
            <a:off x="6715125" y="3529905"/>
            <a:ext cx="4905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 err="1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中央監視ロギングデータ分析</a:t>
            </a:r>
            <a:endParaRPr dirty="0"/>
          </a:p>
        </p:txBody>
      </p:sp>
      <p:sp>
        <p:nvSpPr>
          <p:cNvPr id="165" name="Google Shape;165;p18"/>
          <p:cNvSpPr txBox="1"/>
          <p:nvPr/>
        </p:nvSpPr>
        <p:spPr>
          <a:xfrm>
            <a:off x="6715125" y="4072830"/>
            <a:ext cx="4905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 err="1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PM会社、BM会社との協力推進体制の構築</a:t>
            </a:r>
            <a:endParaRPr dirty="0"/>
          </a:p>
        </p:txBody>
      </p:sp>
      <p:sp>
        <p:nvSpPr>
          <p:cNvPr id="166" name="Google Shape;166;p18"/>
          <p:cNvSpPr txBox="1"/>
          <p:nvPr/>
        </p:nvSpPr>
        <p:spPr>
          <a:xfrm>
            <a:off x="6715125" y="4615755"/>
            <a:ext cx="4905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蓄熱層の蓄熱・放熱サイクルの適正化</a:t>
            </a:r>
            <a:endParaRPr sz="1500">
              <a:solidFill>
                <a:srgbClr val="475569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pic>
        <p:nvPicPr>
          <p:cNvPr id="167" name="Google Shape;167;p1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81750" y="3572767"/>
            <a:ext cx="1905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81750" y="4115692"/>
            <a:ext cx="1905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81750" y="4658617"/>
            <a:ext cx="190500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8"/>
          <p:cNvSpPr txBox="1"/>
          <p:nvPr/>
        </p:nvSpPr>
        <p:spPr>
          <a:xfrm>
            <a:off x="800100" y="887610"/>
            <a:ext cx="1136142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0F172A"/>
                </a:solidFill>
                <a:latin typeface="Noto Sans JP"/>
                <a:ea typeface="Noto Sans JP"/>
                <a:cs typeface="Noto Sans JP"/>
                <a:sym typeface="Noto Sans JP"/>
              </a:rPr>
              <a:t>削減実績：ガス消費の抜本的改善</a:t>
            </a:r>
            <a:endParaRPr/>
          </a:p>
        </p:txBody>
      </p:sp>
      <p:sp>
        <p:nvSpPr>
          <p:cNvPr id="171" name="Google Shape;171;p18"/>
          <p:cNvSpPr/>
          <p:nvPr/>
        </p:nvSpPr>
        <p:spPr>
          <a:xfrm>
            <a:off x="571500" y="887610"/>
            <a:ext cx="114300" cy="419100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8"/>
          <p:cNvSpPr txBox="1"/>
          <p:nvPr/>
        </p:nvSpPr>
        <p:spPr>
          <a:xfrm>
            <a:off x="6715125" y="5158680"/>
            <a:ext cx="49053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ターボ冷凍機の優先運転ロジック構築</a:t>
            </a:r>
            <a:endParaRPr/>
          </a:p>
        </p:txBody>
      </p:sp>
      <p:pic>
        <p:nvPicPr>
          <p:cNvPr id="173" name="Google Shape;173;p1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81750" y="5201542"/>
            <a:ext cx="190500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8"/>
          <p:cNvSpPr txBox="1"/>
          <p:nvPr/>
        </p:nvSpPr>
        <p:spPr>
          <a:xfrm>
            <a:off x="6715125" y="5744480"/>
            <a:ext cx="49053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冷温水発生機の</a:t>
            </a:r>
            <a:r>
              <a:rPr lang="ja-JP" altLang="en-US" sz="1500" b="0" i="0" u="none" strike="noStrike" cap="none" dirty="0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運用方法の適正化</a:t>
            </a:r>
            <a:endParaRPr dirty="0"/>
          </a:p>
        </p:txBody>
      </p:sp>
      <p:pic>
        <p:nvPicPr>
          <p:cNvPr id="175" name="Google Shape;175;p1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81750" y="5787342"/>
            <a:ext cx="190500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76D5F45-2F25-D12D-3EB3-D40F09377DC9}"/>
              </a:ext>
            </a:extLst>
          </p:cNvPr>
          <p:cNvSpPr/>
          <p:nvPr/>
        </p:nvSpPr>
        <p:spPr>
          <a:xfrm>
            <a:off x="1091381" y="5043948"/>
            <a:ext cx="845574" cy="345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4FC8012-096B-31EC-9FE8-FF8B4EBBD3B5}"/>
              </a:ext>
            </a:extLst>
          </p:cNvPr>
          <p:cNvSpPr txBox="1"/>
          <p:nvPr/>
        </p:nvSpPr>
        <p:spPr>
          <a:xfrm>
            <a:off x="1105581" y="510807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+mj-ea"/>
                <a:ea typeface="+mj-ea"/>
              </a:rPr>
              <a:t>削減</a:t>
            </a:r>
            <a:r>
              <a:rPr kumimoji="1" lang="ja-JP" altLang="en-US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効果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5570041"/>
            <a:ext cx="11049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/>
          <p:nvPr/>
        </p:nvSpPr>
        <p:spPr>
          <a:xfrm>
            <a:off x="571500" y="2097285"/>
            <a:ext cx="110490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0" i="0" u="none" strike="noStrike" cap="none">
                <a:solidFill>
                  <a:srgbClr val="1E293B"/>
                </a:solidFill>
                <a:latin typeface="Noto Sans JP"/>
                <a:ea typeface="Noto Sans JP"/>
                <a:cs typeface="Noto Sans JP"/>
                <a:sym typeface="Noto Sans JP"/>
              </a:rPr>
              <a:t>最もエネルギー負荷の高い8月において、</a:t>
            </a:r>
            <a:r>
              <a:rPr lang="en-US" sz="1950" b="1" i="0" u="none" strike="noStrike" cap="none">
                <a:solidFill>
                  <a:srgbClr val="1E293B"/>
                </a:solidFill>
                <a:latin typeface="Noto Sans JP"/>
                <a:ea typeface="Noto Sans JP"/>
                <a:cs typeface="Noto Sans JP"/>
                <a:sym typeface="Noto Sans JP"/>
              </a:rPr>
              <a:t>過去最高の削減率</a:t>
            </a:r>
            <a:r>
              <a:rPr lang="en-US" sz="1950" b="0" i="0" u="none" strike="noStrike" cap="none">
                <a:solidFill>
                  <a:srgbClr val="1E293B"/>
                </a:solidFill>
                <a:latin typeface="Noto Sans JP"/>
                <a:ea typeface="Noto Sans JP"/>
                <a:cs typeface="Noto Sans JP"/>
                <a:sym typeface="Noto Sans JP"/>
              </a:rPr>
              <a:t>を記録</a:t>
            </a:r>
            <a:endParaRPr/>
          </a:p>
        </p:txBody>
      </p:sp>
      <p:sp>
        <p:nvSpPr>
          <p:cNvPr id="183" name="Google Shape;183;p19"/>
          <p:cNvSpPr/>
          <p:nvPr/>
        </p:nvSpPr>
        <p:spPr>
          <a:xfrm>
            <a:off x="6081712" y="3284041"/>
            <a:ext cx="19050" cy="171450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9"/>
          <p:cNvSpPr txBox="1"/>
          <p:nvPr/>
        </p:nvSpPr>
        <p:spPr>
          <a:xfrm>
            <a:off x="857250" y="5855791"/>
            <a:ext cx="104775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166534"/>
                </a:solidFill>
                <a:latin typeface="Noto Sans JP"/>
                <a:ea typeface="Noto Sans JP"/>
                <a:cs typeface="Noto Sans JP"/>
                <a:sym typeface="Noto Sans JP"/>
              </a:rPr>
              <a:t>蓄熱層の運用改善、高効率ターボ冷凍機の優先運転、ウォーミングアップ制御の有効活用により、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500" b="0" i="0" u="none" strike="noStrike" cap="none">
                <a:solidFill>
                  <a:srgbClr val="166534"/>
                </a:solidFill>
                <a:latin typeface="Noto Sans JP"/>
                <a:ea typeface="Noto Sans JP"/>
                <a:cs typeface="Noto Sans JP"/>
                <a:sym typeface="Noto Sans JP"/>
              </a:rPr>
              <a:t> エネルギー負荷のピーク時でも確実な消費量カットを実現しました。</a:t>
            </a:r>
            <a:endParaRPr/>
          </a:p>
        </p:txBody>
      </p:sp>
      <p:sp>
        <p:nvSpPr>
          <p:cNvPr id="185" name="Google Shape;185;p19"/>
          <p:cNvSpPr txBox="1"/>
          <p:nvPr/>
        </p:nvSpPr>
        <p:spPr>
          <a:xfrm>
            <a:off x="2476289" y="3379302"/>
            <a:ext cx="3360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i="0" u="none" strike="noStrike" cap="none">
                <a:solidFill>
                  <a:srgbClr val="10B981"/>
                </a:solidFill>
                <a:latin typeface="Montserrat"/>
                <a:ea typeface="Montserrat"/>
                <a:cs typeface="Montserrat"/>
                <a:sym typeface="Montserrat"/>
              </a:rPr>
              <a:t>12%</a:t>
            </a:r>
            <a:endParaRPr/>
          </a:p>
        </p:txBody>
      </p:sp>
      <p:sp>
        <p:nvSpPr>
          <p:cNvPr id="186" name="Google Shape;186;p19"/>
          <p:cNvSpPr txBox="1"/>
          <p:nvPr/>
        </p:nvSpPr>
        <p:spPr>
          <a:xfrm>
            <a:off x="3374973" y="5033201"/>
            <a:ext cx="1941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E293B"/>
                </a:solidFill>
                <a:latin typeface="Noto Sans JP"/>
                <a:ea typeface="Noto Sans JP"/>
                <a:cs typeface="Noto Sans JP"/>
                <a:sym typeface="Noto Sans JP"/>
              </a:rPr>
              <a:t>電気削減率 (8月)</a:t>
            </a:r>
            <a:endParaRPr/>
          </a:p>
        </p:txBody>
      </p:sp>
      <p:sp>
        <p:nvSpPr>
          <p:cNvPr id="187" name="Google Shape;187;p19"/>
          <p:cNvSpPr txBox="1"/>
          <p:nvPr/>
        </p:nvSpPr>
        <p:spPr>
          <a:xfrm>
            <a:off x="6346141" y="3379300"/>
            <a:ext cx="30096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i="0" u="none" strike="noStrike" cap="none">
                <a:solidFill>
                  <a:srgbClr val="059669"/>
                </a:solidFill>
                <a:latin typeface="Montserrat"/>
                <a:ea typeface="Montserrat"/>
                <a:cs typeface="Montserrat"/>
                <a:sym typeface="Montserrat"/>
              </a:rPr>
              <a:t>25%</a:t>
            </a:r>
            <a:endParaRPr/>
          </a:p>
        </p:txBody>
      </p:sp>
      <p:sp>
        <p:nvSpPr>
          <p:cNvPr id="188" name="Google Shape;188;p19"/>
          <p:cNvSpPr txBox="1"/>
          <p:nvPr/>
        </p:nvSpPr>
        <p:spPr>
          <a:xfrm>
            <a:off x="6847012" y="4940091"/>
            <a:ext cx="1733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E293B"/>
                </a:solidFill>
                <a:latin typeface="Noto Sans JP"/>
                <a:ea typeface="Noto Sans JP"/>
                <a:cs typeface="Noto Sans JP"/>
                <a:sym typeface="Noto Sans JP"/>
              </a:rPr>
              <a:t>ガス削減率 (8月)</a:t>
            </a:r>
            <a:endParaRPr/>
          </a:p>
        </p:txBody>
      </p:sp>
      <p:sp>
        <p:nvSpPr>
          <p:cNvPr id="189" name="Google Shape;189;p19"/>
          <p:cNvSpPr txBox="1"/>
          <p:nvPr/>
        </p:nvSpPr>
        <p:spPr>
          <a:xfrm>
            <a:off x="800100" y="887610"/>
            <a:ext cx="1136142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0F172A"/>
                </a:solidFill>
                <a:latin typeface="Noto Sans JP"/>
                <a:ea typeface="Noto Sans JP"/>
                <a:cs typeface="Noto Sans JP"/>
                <a:sym typeface="Noto Sans JP"/>
              </a:rPr>
              <a:t>夏期ピーク時（8月単月）の削減効果</a:t>
            </a:r>
            <a:endParaRPr/>
          </a:p>
        </p:txBody>
      </p:sp>
      <p:sp>
        <p:nvSpPr>
          <p:cNvPr id="190" name="Google Shape;190;p19"/>
          <p:cNvSpPr/>
          <p:nvPr/>
        </p:nvSpPr>
        <p:spPr>
          <a:xfrm>
            <a:off x="571500" y="887610"/>
            <a:ext cx="114300" cy="419100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3798391"/>
            <a:ext cx="2857500" cy="12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7250" y="3798391"/>
            <a:ext cx="2857500" cy="12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10500" y="3798391"/>
            <a:ext cx="2857500" cy="12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/>
          <p:nvPr/>
        </p:nvSpPr>
        <p:spPr>
          <a:xfrm>
            <a:off x="1295400" y="1144785"/>
            <a:ext cx="96012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10B981"/>
                </a:solidFill>
                <a:latin typeface="Noto Sans JP"/>
                <a:ea typeface="Noto Sans JP"/>
                <a:cs typeface="Noto Sans JP"/>
                <a:sym typeface="Noto Sans JP"/>
              </a:rPr>
              <a:t>脱炭素への圧倒的貢献</a:t>
            </a:r>
            <a:endParaRPr/>
          </a:p>
        </p:txBody>
      </p:sp>
      <p:sp>
        <p:nvSpPr>
          <p:cNvPr id="201" name="Google Shape;201;p20"/>
          <p:cNvSpPr txBox="1"/>
          <p:nvPr/>
        </p:nvSpPr>
        <p:spPr>
          <a:xfrm>
            <a:off x="1524000" y="2773560"/>
            <a:ext cx="9144000" cy="548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削減されたCO2は、</a:t>
            </a:r>
            <a:r>
              <a:rPr lang="en-US" sz="2700" b="1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杉の木 約 15,100 本分</a:t>
            </a:r>
            <a:r>
              <a:rPr lang="en-US" sz="2700" b="0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の吸収量に相当</a:t>
            </a:r>
            <a:endParaRPr/>
          </a:p>
        </p:txBody>
      </p:sp>
      <p:sp>
        <p:nvSpPr>
          <p:cNvPr id="202" name="Google Shape;202;p20"/>
          <p:cNvSpPr txBox="1"/>
          <p:nvPr/>
        </p:nvSpPr>
        <p:spPr>
          <a:xfrm>
            <a:off x="1809750" y="5550991"/>
            <a:ext cx="8572500" cy="73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94A3B8"/>
                </a:solidFill>
                <a:latin typeface="Noto Sans JP"/>
                <a:ea typeface="Noto Sans JP"/>
                <a:cs typeface="Noto Sans JP"/>
                <a:sym typeface="Noto Sans JP"/>
              </a:rPr>
              <a:t>「運用を改善する」という意思決定が、サッカーコート約20面分の広大な森を育むことと同等の環境価値を生み出しました。</a:t>
            </a:r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1819275" y="4093666"/>
            <a:ext cx="226695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CBD5E1"/>
                </a:solidFill>
                <a:latin typeface="Noto Sans JP"/>
                <a:ea typeface="Noto Sans JP"/>
                <a:cs typeface="Noto Sans JP"/>
                <a:sym typeface="Noto Sans JP"/>
              </a:rPr>
              <a:t>電力量</a:t>
            </a:r>
            <a:endParaRPr/>
          </a:p>
        </p:txBody>
      </p:sp>
      <p:sp>
        <p:nvSpPr>
          <p:cNvPr id="204" name="Google Shape;204;p20"/>
          <p:cNvSpPr txBox="1"/>
          <p:nvPr/>
        </p:nvSpPr>
        <p:spPr>
          <a:xfrm>
            <a:off x="1819275" y="4341316"/>
            <a:ext cx="226695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136,000 kWh</a:t>
            </a:r>
            <a:endParaRPr/>
          </a:p>
        </p:txBody>
      </p:sp>
      <p:sp>
        <p:nvSpPr>
          <p:cNvPr id="205" name="Google Shape;205;p20"/>
          <p:cNvSpPr txBox="1"/>
          <p:nvPr/>
        </p:nvSpPr>
        <p:spPr>
          <a:xfrm>
            <a:off x="4962525" y="4093666"/>
            <a:ext cx="226695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CBD5E1"/>
                </a:solidFill>
                <a:latin typeface="Noto Sans JP"/>
                <a:ea typeface="Noto Sans JP"/>
                <a:cs typeface="Noto Sans JP"/>
                <a:sym typeface="Noto Sans JP"/>
              </a:rPr>
              <a:t>ガス</a:t>
            </a:r>
            <a:endParaRPr/>
          </a:p>
        </p:txBody>
      </p:sp>
      <p:sp>
        <p:nvSpPr>
          <p:cNvPr id="206" name="Google Shape;206;p20"/>
          <p:cNvSpPr txBox="1"/>
          <p:nvPr/>
        </p:nvSpPr>
        <p:spPr>
          <a:xfrm>
            <a:off x="4962525" y="4341316"/>
            <a:ext cx="226695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68,000 m³</a:t>
            </a:r>
            <a:endParaRPr/>
          </a:p>
        </p:txBody>
      </p:sp>
      <p:sp>
        <p:nvSpPr>
          <p:cNvPr id="207" name="Google Shape;207;p20"/>
          <p:cNvSpPr txBox="1"/>
          <p:nvPr/>
        </p:nvSpPr>
        <p:spPr>
          <a:xfrm>
            <a:off x="8105775" y="4093666"/>
            <a:ext cx="226695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10B981"/>
                </a:solidFill>
                <a:latin typeface="Noto Sans JP"/>
                <a:ea typeface="Noto Sans JP"/>
                <a:cs typeface="Noto Sans JP"/>
                <a:sym typeface="Noto Sans JP"/>
              </a:rPr>
              <a:t>CO2削減量</a:t>
            </a:r>
            <a:endParaRPr/>
          </a:p>
        </p:txBody>
      </p:sp>
      <p:sp>
        <p:nvSpPr>
          <p:cNvPr id="208" name="Google Shape;208;p20"/>
          <p:cNvSpPr txBox="1"/>
          <p:nvPr/>
        </p:nvSpPr>
        <p:spPr>
          <a:xfrm>
            <a:off x="8105775" y="4341316"/>
            <a:ext cx="226695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10B981"/>
                </a:solidFill>
                <a:latin typeface="Noto Sans JP"/>
                <a:ea typeface="Noto Sans JP"/>
                <a:cs typeface="Noto Sans JP"/>
                <a:sym typeface="Noto Sans JP"/>
              </a:rPr>
              <a:t>約 211.6 t-CO2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910655"/>
            <a:ext cx="3530649" cy="4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30749" y="1910655"/>
            <a:ext cx="3530649" cy="4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1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89999" y="1910655"/>
            <a:ext cx="3530649" cy="4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1"/>
          <p:cNvSpPr txBox="1"/>
          <p:nvPr/>
        </p:nvSpPr>
        <p:spPr>
          <a:xfrm>
            <a:off x="893285" y="3196530"/>
            <a:ext cx="2887079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59669"/>
                </a:solidFill>
                <a:latin typeface="Noto Sans JP"/>
                <a:ea typeface="Noto Sans JP"/>
                <a:cs typeface="Noto Sans JP"/>
                <a:sym typeface="Noto Sans JP"/>
              </a:rPr>
              <a:t>オーナー様のメリット</a:t>
            </a:r>
            <a:endParaRPr/>
          </a:p>
        </p:txBody>
      </p:sp>
      <p:sp>
        <p:nvSpPr>
          <p:cNvPr id="218" name="Google Shape;218;p21"/>
          <p:cNvSpPr txBox="1"/>
          <p:nvPr/>
        </p:nvSpPr>
        <p:spPr>
          <a:xfrm>
            <a:off x="962025" y="4263330"/>
            <a:ext cx="2749599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初期投資 0円。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500" b="0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 削減分から報酬を支払うため、初月からキャッシュフローがプラスに転じます。</a:t>
            </a:r>
            <a:endParaRPr/>
          </a:p>
        </p:txBody>
      </p:sp>
      <p:sp>
        <p:nvSpPr>
          <p:cNvPr id="219" name="Google Shape;219;p21"/>
          <p:cNvSpPr txBox="1"/>
          <p:nvPr/>
        </p:nvSpPr>
        <p:spPr>
          <a:xfrm>
            <a:off x="4652534" y="3196530"/>
            <a:ext cx="2887079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59669"/>
                </a:solidFill>
                <a:latin typeface="Noto Sans JP"/>
                <a:ea typeface="Noto Sans JP"/>
                <a:cs typeface="Noto Sans JP"/>
                <a:sym typeface="Noto Sans JP"/>
              </a:rPr>
              <a:t>資産価値の向上</a:t>
            </a:r>
            <a:endParaRPr/>
          </a:p>
        </p:txBody>
      </p:sp>
      <p:sp>
        <p:nvSpPr>
          <p:cNvPr id="220" name="Google Shape;220;p21"/>
          <p:cNvSpPr txBox="1"/>
          <p:nvPr/>
        </p:nvSpPr>
        <p:spPr>
          <a:xfrm>
            <a:off x="4721274" y="3825180"/>
            <a:ext cx="2749599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ESG評価の向上に直結。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500" b="0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 脱炭素時代の「選ばれるビル」へと物件をさらに進化させます。</a:t>
            </a:r>
            <a:endParaRPr/>
          </a:p>
        </p:txBody>
      </p:sp>
      <p:sp>
        <p:nvSpPr>
          <p:cNvPr id="221" name="Google Shape;221;p21"/>
          <p:cNvSpPr txBox="1"/>
          <p:nvPr/>
        </p:nvSpPr>
        <p:spPr>
          <a:xfrm>
            <a:off x="8411784" y="3196530"/>
            <a:ext cx="2887079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59669"/>
                </a:solidFill>
                <a:latin typeface="Noto Sans JP"/>
                <a:ea typeface="Noto Sans JP"/>
                <a:cs typeface="Noto Sans JP"/>
                <a:sym typeface="Noto Sans JP"/>
              </a:rPr>
              <a:t>高度な技術制御</a:t>
            </a:r>
            <a:endParaRPr/>
          </a:p>
        </p:txBody>
      </p:sp>
      <p:sp>
        <p:nvSpPr>
          <p:cNvPr id="222" name="Google Shape;222;p21"/>
          <p:cNvSpPr txBox="1"/>
          <p:nvPr/>
        </p:nvSpPr>
        <p:spPr>
          <a:xfrm>
            <a:off x="8480524" y="3825180"/>
            <a:ext cx="27495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Noto Sans JP"/>
                <a:ea typeface="Noto Sans JP"/>
                <a:cs typeface="Noto Sans JP"/>
                <a:sym typeface="Noto Sans JP"/>
              </a:rPr>
              <a:t>複雑な独立熱源システムを、データに基づき弊社技術員が最適にコントロールします。</a:t>
            </a:r>
            <a:endParaRPr/>
          </a:p>
        </p:txBody>
      </p:sp>
      <p:pic>
        <p:nvPicPr>
          <p:cNvPr id="223" name="Google Shape;223;p21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8150" y="243453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1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38825" y="2434530"/>
            <a:ext cx="5143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1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26649" y="243453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1"/>
          <p:cNvSpPr txBox="1"/>
          <p:nvPr/>
        </p:nvSpPr>
        <p:spPr>
          <a:xfrm>
            <a:off x="800100" y="887610"/>
            <a:ext cx="1136142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0F172A"/>
                </a:solidFill>
                <a:latin typeface="Noto Sans JP"/>
                <a:ea typeface="Noto Sans JP"/>
                <a:cs typeface="Noto Sans JP"/>
                <a:sym typeface="Noto Sans JP"/>
              </a:rPr>
              <a:t>Conclusion：初期投資なしで利益を創出</a:t>
            </a:r>
            <a:endParaRPr/>
          </a:p>
        </p:txBody>
      </p:sp>
      <p:sp>
        <p:nvSpPr>
          <p:cNvPr id="227" name="Google Shape;227;p21"/>
          <p:cNvSpPr/>
          <p:nvPr/>
        </p:nvSpPr>
        <p:spPr>
          <a:xfrm>
            <a:off x="571500" y="887610"/>
            <a:ext cx="114300" cy="419100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290</Words>
  <Application>Microsoft Office PowerPoint</Application>
  <PresentationFormat>ワイド画面</PresentationFormat>
  <Paragraphs>74</Paragraphs>
  <Slides>10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5" baseType="lpstr">
      <vt:lpstr>Noto Sans JP</vt:lpstr>
      <vt:lpstr>Arial</vt:lpstr>
      <vt:lpstr>Calibri</vt:lpstr>
      <vt:lpstr>Montserrat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三輪直樹</dc:creator>
  <cp:lastModifiedBy>直樹 三輪</cp:lastModifiedBy>
  <cp:revision>3</cp:revision>
  <dcterms:modified xsi:type="dcterms:W3CDTF">2026-03-17T00:53:47Z</dcterms:modified>
</cp:coreProperties>
</file>