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4"/>
  </p:sldMasterIdLst>
  <p:sldIdLst>
    <p:sldId id="307" r:id="rId5"/>
    <p:sldId id="308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5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43F"/>
    <a:srgbClr val="FA7B12"/>
    <a:srgbClr val="FFC9A7"/>
    <a:srgbClr val="E3F3F9"/>
    <a:srgbClr val="DCF0F8"/>
    <a:srgbClr val="CEEBF6"/>
    <a:srgbClr val="EBF4E4"/>
    <a:srgbClr val="F3F1D1"/>
    <a:srgbClr val="4B95C3"/>
    <a:srgbClr val="D7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702" y="110"/>
      </p:cViewPr>
      <p:guideLst>
        <p:guide orient="horz" pos="3120"/>
        <p:guide pos="2160"/>
        <p:guide orient="horz" pos="5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07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9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61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38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6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78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51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97" name="正方形/長方形 2096">
            <a:extLst>
              <a:ext uri="{FF2B5EF4-FFF2-40B4-BE49-F238E27FC236}">
                <a16:creationId xmlns:a16="http://schemas.microsoft.com/office/drawing/2014/main" id="{7C694402-346D-C2E0-2E0A-B5DC22700C68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3F1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3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38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78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124-F70B-4ED5-AE4C-D65DF7DB2B6A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2479-FBD1-4650-84EC-140717A0E7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45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sv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sv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641E5-7CCE-DE02-3DB2-9CC02C330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103F68A-6272-2B66-73FD-6EEB7334308A}"/>
              </a:ext>
            </a:extLst>
          </p:cNvPr>
          <p:cNvSpPr/>
          <p:nvPr/>
        </p:nvSpPr>
        <p:spPr>
          <a:xfrm>
            <a:off x="150626" y="2961729"/>
            <a:ext cx="6588000" cy="3744000"/>
          </a:xfrm>
          <a:prstGeom prst="roundRect">
            <a:avLst>
              <a:gd name="adj" fmla="val 4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3BB5D300-6A26-01AB-905A-47205DE45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09"/>
          <a:stretch>
            <a:fillRect/>
          </a:stretch>
        </p:blipFill>
        <p:spPr>
          <a:xfrm>
            <a:off x="5149410" y="4957579"/>
            <a:ext cx="1404000" cy="1404000"/>
          </a:xfrm>
          <a:prstGeom prst="ellipse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C639FA-3F52-D3F9-198F-004D27C531B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59946" y="371287"/>
            <a:ext cx="7074256" cy="1260000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8FCAA4C-4648-3985-4CD8-737D2F124245}"/>
              </a:ext>
            </a:extLst>
          </p:cNvPr>
          <p:cNvSpPr/>
          <p:nvPr/>
        </p:nvSpPr>
        <p:spPr>
          <a:xfrm>
            <a:off x="-144780" y="-243103"/>
            <a:ext cx="7262272" cy="720000"/>
          </a:xfrm>
          <a:prstGeom prst="rect">
            <a:avLst/>
          </a:prstGeom>
          <a:solidFill>
            <a:srgbClr val="4B95C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658DCF4-CD5B-78E1-1548-91BC03E1F0A4}"/>
              </a:ext>
            </a:extLst>
          </p:cNvPr>
          <p:cNvSpPr txBox="1"/>
          <p:nvPr/>
        </p:nvSpPr>
        <p:spPr>
          <a:xfrm>
            <a:off x="1235850" y="-29766"/>
            <a:ext cx="4411015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itchFamily="18" charset="0"/>
              </a:rPr>
              <a:t>令和</a:t>
            </a:r>
            <a:r>
              <a:rPr kumimoji="1" lang="ja-JP" altLang="en-US" sz="11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itchFamily="18" charset="0"/>
              </a:rPr>
              <a:t>７</a:t>
            </a: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itchFamily="18" charset="0"/>
              </a:rPr>
              <a:t>年度補正　中小企業等エネルギー利用最適化推進事業費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itchFamily="18" charset="0"/>
              </a:rPr>
              <a:t>（地域エネルギー利用最適化・省エネルギー診断拡充事業）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A2C6F77-3ECE-BFE3-8AB2-01AD5316D654}"/>
              </a:ext>
            </a:extLst>
          </p:cNvPr>
          <p:cNvCxnSpPr/>
          <p:nvPr/>
        </p:nvCxnSpPr>
        <p:spPr>
          <a:xfrm>
            <a:off x="4691882" y="550063"/>
            <a:ext cx="0" cy="972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3E787A3A-5B1D-C282-50E3-B408ACEB83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3225" y="9322293"/>
            <a:ext cx="2965984" cy="54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7CA1C74-84EE-12C6-F06F-9740A4F66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062" y="572058"/>
            <a:ext cx="1790076" cy="905081"/>
          </a:xfrm>
          <a:prstGeom prst="rect">
            <a:avLst/>
          </a:prstGeom>
        </p:spPr>
      </p:pic>
      <p:pic>
        <p:nvPicPr>
          <p:cNvPr id="34" name="図 33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C11CDF-8541-364E-AAF5-4FBF6834C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4" y="489402"/>
            <a:ext cx="4080918" cy="1100147"/>
          </a:xfrm>
          <a:prstGeom prst="rect">
            <a:avLst/>
          </a:prstGeom>
        </p:spPr>
      </p:pic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B842C24-0E7B-AC3D-BC55-4A58812811F0}"/>
              </a:ext>
            </a:extLst>
          </p:cNvPr>
          <p:cNvSpPr/>
          <p:nvPr/>
        </p:nvSpPr>
        <p:spPr>
          <a:xfrm>
            <a:off x="1683964" y="3675344"/>
            <a:ext cx="2410714" cy="351365"/>
          </a:xfrm>
          <a:prstGeom prst="roundRect">
            <a:avLst/>
          </a:prstGeom>
          <a:solidFill>
            <a:srgbClr val="EBF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85A31482-DE0B-9C9D-912C-B4359CF1069F}"/>
              </a:ext>
            </a:extLst>
          </p:cNvPr>
          <p:cNvSpPr/>
          <p:nvPr/>
        </p:nvSpPr>
        <p:spPr>
          <a:xfrm>
            <a:off x="160837" y="8169382"/>
            <a:ext cx="6588000" cy="1152000"/>
          </a:xfrm>
          <a:prstGeom prst="roundRect">
            <a:avLst>
              <a:gd name="adj" fmla="val 128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CA71D08-5267-5432-7068-751AA5A141E7}"/>
              </a:ext>
            </a:extLst>
          </p:cNvPr>
          <p:cNvSpPr/>
          <p:nvPr/>
        </p:nvSpPr>
        <p:spPr>
          <a:xfrm>
            <a:off x="180976" y="2830646"/>
            <a:ext cx="5909281" cy="430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solidFill>
                <a:srgbClr val="FFC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7D48615-662B-664A-D994-FFFC608BF871}"/>
              </a:ext>
            </a:extLst>
          </p:cNvPr>
          <p:cNvSpPr txBox="1"/>
          <p:nvPr/>
        </p:nvSpPr>
        <p:spPr>
          <a:xfrm flipH="1">
            <a:off x="43424" y="7872196"/>
            <a:ext cx="432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 省エネ診断を受けた事業者の声</a:t>
            </a:r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18F0F307-23CE-E41A-5561-4BBF4D3A1678}"/>
              </a:ext>
            </a:extLst>
          </p:cNvPr>
          <p:cNvSpPr txBox="1"/>
          <p:nvPr/>
        </p:nvSpPr>
        <p:spPr>
          <a:xfrm flipH="1">
            <a:off x="1645084" y="4211546"/>
            <a:ext cx="320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5"/>
              </a:spcBef>
            </a:pP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現地の設備をウォークスルーで診断。エネルギー使用状況を確認し、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省エネにつながる提案を行います。</a:t>
            </a:r>
          </a:p>
        </p:txBody>
      </p:sp>
      <p:sp>
        <p:nvSpPr>
          <p:cNvPr id="1028" name="正方形/長方形 1027">
            <a:extLst>
              <a:ext uri="{FF2B5EF4-FFF2-40B4-BE49-F238E27FC236}">
                <a16:creationId xmlns:a16="http://schemas.microsoft.com/office/drawing/2014/main" id="{D4447151-0708-52D8-BB61-575E23C9C54D}"/>
              </a:ext>
            </a:extLst>
          </p:cNvPr>
          <p:cNvSpPr/>
          <p:nvPr/>
        </p:nvSpPr>
        <p:spPr>
          <a:xfrm>
            <a:off x="1763412" y="3601269"/>
            <a:ext cx="2476278" cy="430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ウォークスルー診断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039" name="グループ化 1038">
            <a:extLst>
              <a:ext uri="{FF2B5EF4-FFF2-40B4-BE49-F238E27FC236}">
                <a16:creationId xmlns:a16="http://schemas.microsoft.com/office/drawing/2014/main" id="{4FBE2833-BAFA-6B13-BE60-4DDAB94B8FB0}"/>
              </a:ext>
            </a:extLst>
          </p:cNvPr>
          <p:cNvGrpSpPr/>
          <p:nvPr/>
        </p:nvGrpSpPr>
        <p:grpSpPr>
          <a:xfrm>
            <a:off x="3503087" y="2997327"/>
            <a:ext cx="913962" cy="435499"/>
            <a:chOff x="3799822" y="3463193"/>
            <a:chExt cx="913962" cy="435499"/>
          </a:xfrm>
        </p:grpSpPr>
        <p:sp>
          <p:nvSpPr>
            <p:cNvPr id="1040" name="正方形/長方形 1039">
              <a:extLst>
                <a:ext uri="{FF2B5EF4-FFF2-40B4-BE49-F238E27FC236}">
                  <a16:creationId xmlns:a16="http://schemas.microsoft.com/office/drawing/2014/main" id="{844F61D9-B5A6-9B00-E1CC-CDBAC51D22F1}"/>
                </a:ext>
              </a:extLst>
            </p:cNvPr>
            <p:cNvSpPr/>
            <p:nvPr/>
          </p:nvSpPr>
          <p:spPr>
            <a:xfrm>
              <a:off x="3799822" y="3562184"/>
              <a:ext cx="422060" cy="293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041" name="正方形/長方形 1040">
              <a:extLst>
                <a:ext uri="{FF2B5EF4-FFF2-40B4-BE49-F238E27FC236}">
                  <a16:creationId xmlns:a16="http://schemas.microsoft.com/office/drawing/2014/main" id="{384CBA4D-8F4E-2EC3-0889-D4B5858B45AC}"/>
                </a:ext>
              </a:extLst>
            </p:cNvPr>
            <p:cNvSpPr/>
            <p:nvPr/>
          </p:nvSpPr>
          <p:spPr>
            <a:xfrm>
              <a:off x="3812781" y="3463193"/>
              <a:ext cx="901003" cy="435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4000" dirty="0">
                <a:solidFill>
                  <a:srgbClr val="FB943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1042" name="グループ化 1041">
            <a:extLst>
              <a:ext uri="{FF2B5EF4-FFF2-40B4-BE49-F238E27FC236}">
                <a16:creationId xmlns:a16="http://schemas.microsoft.com/office/drawing/2014/main" id="{68348137-243C-9948-AC4E-8D5DE316124D}"/>
              </a:ext>
            </a:extLst>
          </p:cNvPr>
          <p:cNvGrpSpPr/>
          <p:nvPr/>
        </p:nvGrpSpPr>
        <p:grpSpPr>
          <a:xfrm>
            <a:off x="2442368" y="5116791"/>
            <a:ext cx="602150" cy="430392"/>
            <a:chOff x="2271243" y="5893245"/>
            <a:chExt cx="602150" cy="430392"/>
          </a:xfrm>
        </p:grpSpPr>
        <p:sp>
          <p:nvSpPr>
            <p:cNvPr id="1043" name="正方形/長方形 1042">
              <a:extLst>
                <a:ext uri="{FF2B5EF4-FFF2-40B4-BE49-F238E27FC236}">
                  <a16:creationId xmlns:a16="http://schemas.microsoft.com/office/drawing/2014/main" id="{B9CF0723-791E-EA1E-8B2A-D154A9882287}"/>
                </a:ext>
              </a:extLst>
            </p:cNvPr>
            <p:cNvSpPr/>
            <p:nvPr/>
          </p:nvSpPr>
          <p:spPr>
            <a:xfrm>
              <a:off x="2467406" y="5908530"/>
              <a:ext cx="209823" cy="317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044" name="正方形/長方形 1043">
              <a:extLst>
                <a:ext uri="{FF2B5EF4-FFF2-40B4-BE49-F238E27FC236}">
                  <a16:creationId xmlns:a16="http://schemas.microsoft.com/office/drawing/2014/main" id="{8608BA3A-366A-24F2-671E-60663ADBC57A}"/>
                </a:ext>
              </a:extLst>
            </p:cNvPr>
            <p:cNvSpPr/>
            <p:nvPr/>
          </p:nvSpPr>
          <p:spPr>
            <a:xfrm>
              <a:off x="2271243" y="5893245"/>
              <a:ext cx="602150" cy="430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4000" dirty="0">
                <a:solidFill>
                  <a:srgbClr val="FB943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047" name="テキスト ボックス 1046">
            <a:extLst>
              <a:ext uri="{FF2B5EF4-FFF2-40B4-BE49-F238E27FC236}">
                <a16:creationId xmlns:a16="http://schemas.microsoft.com/office/drawing/2014/main" id="{E713B9A6-07CC-A259-C515-1B50F646C1A7}"/>
              </a:ext>
            </a:extLst>
          </p:cNvPr>
          <p:cNvSpPr txBox="1"/>
          <p:nvPr/>
        </p:nvSpPr>
        <p:spPr>
          <a:xfrm>
            <a:off x="3010909" y="5150602"/>
            <a:ext cx="2121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solidFill>
                  <a:srgbClr val="4B95C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rial" panose="020B0604020202020204" pitchFamily="34" charset="0"/>
              </a:rPr>
              <a:t>6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4B95C3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Arial" panose="020B0604020202020204" pitchFamily="34" charset="0"/>
              </a:rPr>
              <a:t>,006</a:t>
            </a: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円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kumimoji="1" lang="en-US" altLang="ja-JP" b="1" dirty="0">
                <a:solidFill>
                  <a:srgbClr val="4B95C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Arial" panose="020B0604020202020204" pitchFamily="34" charset="0"/>
              </a:rPr>
              <a:t>51,051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円</a:t>
            </a:r>
            <a:endParaRPr kumimoji="1"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72000" indent="-72000">
              <a:buFont typeface="Yu Gothic" panose="020B0400000000000000" pitchFamily="50" charset="-128"/>
              <a:buChar char="※"/>
            </a:pPr>
            <a:r>
              <a:rPr kumimoji="1"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診断を希望する設備の規模や設備種別数、</a:t>
            </a:r>
            <a:br>
              <a:rPr kumimoji="1"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年間のエネルギー使用量等に応じて変動</a:t>
            </a:r>
          </a:p>
        </p:txBody>
      </p:sp>
      <p:sp>
        <p:nvSpPr>
          <p:cNvPr id="1055" name="正方形/長方形 1054">
            <a:extLst>
              <a:ext uri="{FF2B5EF4-FFF2-40B4-BE49-F238E27FC236}">
                <a16:creationId xmlns:a16="http://schemas.microsoft.com/office/drawing/2014/main" id="{461580FD-8B2C-A921-B5C2-955E732D9553}"/>
              </a:ext>
            </a:extLst>
          </p:cNvPr>
          <p:cNvSpPr/>
          <p:nvPr/>
        </p:nvSpPr>
        <p:spPr>
          <a:xfrm>
            <a:off x="-50104" y="1598108"/>
            <a:ext cx="6948000" cy="90000"/>
          </a:xfrm>
          <a:prstGeom prst="rect">
            <a:avLst/>
          </a:prstGeom>
          <a:solidFill>
            <a:srgbClr val="CCC74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正方形/長方形 1060">
            <a:extLst>
              <a:ext uri="{FF2B5EF4-FFF2-40B4-BE49-F238E27FC236}">
                <a16:creationId xmlns:a16="http://schemas.microsoft.com/office/drawing/2014/main" id="{7F0AD2CD-AB1B-3671-89BA-5D515E2FC12F}"/>
              </a:ext>
            </a:extLst>
          </p:cNvPr>
          <p:cNvSpPr/>
          <p:nvPr/>
        </p:nvSpPr>
        <p:spPr>
          <a:xfrm>
            <a:off x="5673984" y="2992389"/>
            <a:ext cx="108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価格は税込です。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D6D6DE-BBC7-AE97-1CC8-11AC8AF31E66}"/>
              </a:ext>
            </a:extLst>
          </p:cNvPr>
          <p:cNvSpPr txBox="1"/>
          <p:nvPr/>
        </p:nvSpPr>
        <p:spPr>
          <a:xfrm flipH="1">
            <a:off x="410163" y="8389976"/>
            <a:ext cx="2664000" cy="54000"/>
          </a:xfrm>
          <a:prstGeom prst="rect">
            <a:avLst/>
          </a:prstGeom>
          <a:solidFill>
            <a:srgbClr val="68A669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38A347-8B6B-067D-9374-1D4F8EE90A74}"/>
              </a:ext>
            </a:extLst>
          </p:cNvPr>
          <p:cNvSpPr txBox="1"/>
          <p:nvPr/>
        </p:nvSpPr>
        <p:spPr>
          <a:xfrm flipH="1">
            <a:off x="410163" y="8647777"/>
            <a:ext cx="2052000" cy="54000"/>
          </a:xfrm>
          <a:prstGeom prst="rect">
            <a:avLst/>
          </a:prstGeom>
          <a:solidFill>
            <a:srgbClr val="68A669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C84139-63A9-1CBA-4F97-7A79C68EC1F7}"/>
              </a:ext>
            </a:extLst>
          </p:cNvPr>
          <p:cNvSpPr txBox="1"/>
          <p:nvPr/>
        </p:nvSpPr>
        <p:spPr>
          <a:xfrm flipH="1">
            <a:off x="410163" y="8917088"/>
            <a:ext cx="1332000" cy="54000"/>
          </a:xfrm>
          <a:prstGeom prst="rect">
            <a:avLst/>
          </a:prstGeom>
          <a:solidFill>
            <a:srgbClr val="68A669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A6C6E3-1F17-8C0D-038E-40B8A17A9AB2}"/>
              </a:ext>
            </a:extLst>
          </p:cNvPr>
          <p:cNvSpPr txBox="1"/>
          <p:nvPr/>
        </p:nvSpPr>
        <p:spPr>
          <a:xfrm flipH="1">
            <a:off x="1850653" y="9159373"/>
            <a:ext cx="4536000" cy="54000"/>
          </a:xfrm>
          <a:prstGeom prst="rect">
            <a:avLst/>
          </a:prstGeom>
          <a:solidFill>
            <a:srgbClr val="68A669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E59E29-8221-484E-6DE6-515A7AB5D40C}"/>
              </a:ext>
            </a:extLst>
          </p:cNvPr>
          <p:cNvSpPr txBox="1"/>
          <p:nvPr/>
        </p:nvSpPr>
        <p:spPr>
          <a:xfrm flipH="1">
            <a:off x="158968" y="8188233"/>
            <a:ext cx="6552000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ts val="2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エネルギー使用状況が数値で可視化</a:t>
            </a:r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され、課題の優先順位が明確になった。</a:t>
            </a:r>
          </a:p>
          <a:p>
            <a:pPr marL="180000" indent="-180000">
              <a:lnSpc>
                <a:spcPts val="2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初期投資なしの省エネ提案</a:t>
            </a:r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もあり、すぐに実行できた。</a:t>
            </a:r>
          </a:p>
          <a:p>
            <a:pPr marL="180000" indent="-180000">
              <a:lnSpc>
                <a:spcPts val="2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補助金活用の相談</a:t>
            </a:r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にも気軽に乗ってもらえた。</a:t>
            </a:r>
          </a:p>
          <a:p>
            <a:pPr marL="180000" indent="-180000">
              <a:lnSpc>
                <a:spcPts val="2000"/>
              </a:lnSpc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診断をきっかけに、</a:t>
            </a:r>
            <a:r>
              <a:rPr kumimoji="1"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コスト削減が実現、社内の省エネ意識の向上にもつながった</a:t>
            </a:r>
            <a:r>
              <a:rPr kumimoji="1" lang="ja-JP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EB95D2-3A92-0CF1-30D9-DC241E397203}"/>
              </a:ext>
            </a:extLst>
          </p:cNvPr>
          <p:cNvSpPr txBox="1"/>
          <p:nvPr/>
        </p:nvSpPr>
        <p:spPr>
          <a:xfrm flipH="1">
            <a:off x="3728993" y="1942848"/>
            <a:ext cx="2520000" cy="72000"/>
          </a:xfrm>
          <a:prstGeom prst="rect">
            <a:avLst/>
          </a:prstGeom>
          <a:solidFill>
            <a:srgbClr val="FFC9A7"/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1A680A-5073-0FA1-E653-72EB8103493D}"/>
              </a:ext>
            </a:extLst>
          </p:cNvPr>
          <p:cNvSpPr txBox="1"/>
          <p:nvPr/>
        </p:nvSpPr>
        <p:spPr>
          <a:xfrm flipH="1">
            <a:off x="118531" y="2221615"/>
            <a:ext cx="2880000" cy="72000"/>
          </a:xfrm>
          <a:prstGeom prst="rect">
            <a:avLst/>
          </a:prstGeom>
          <a:solidFill>
            <a:srgbClr val="FFC9A7"/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6E147A-E155-48F0-FEA5-3F9B689096E0}"/>
              </a:ext>
            </a:extLst>
          </p:cNvPr>
          <p:cNvSpPr txBox="1"/>
          <p:nvPr/>
        </p:nvSpPr>
        <p:spPr>
          <a:xfrm flipH="1">
            <a:off x="4323286" y="2497510"/>
            <a:ext cx="2268000" cy="72000"/>
          </a:xfrm>
          <a:prstGeom prst="rect">
            <a:avLst/>
          </a:prstGeom>
          <a:solidFill>
            <a:srgbClr val="FFC9A7"/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7C27458-617B-7568-8492-DCB2960AE100}"/>
              </a:ext>
            </a:extLst>
          </p:cNvPr>
          <p:cNvSpPr/>
          <p:nvPr/>
        </p:nvSpPr>
        <p:spPr>
          <a:xfrm>
            <a:off x="194494" y="7067229"/>
            <a:ext cx="1440000" cy="756000"/>
          </a:xfrm>
          <a:prstGeom prst="roundRect">
            <a:avLst>
              <a:gd name="adj" fmla="val 1531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/>
          <a:lstStyle/>
          <a:p>
            <a:pPr>
              <a:spcBef>
                <a:spcPts val="600"/>
              </a:spcBef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44B93FC-10FE-6479-9BC4-889E2B625A00}"/>
              </a:ext>
            </a:extLst>
          </p:cNvPr>
          <p:cNvSpPr/>
          <p:nvPr/>
        </p:nvSpPr>
        <p:spPr>
          <a:xfrm>
            <a:off x="1890719" y="7068172"/>
            <a:ext cx="1440000" cy="756000"/>
          </a:xfrm>
          <a:prstGeom prst="roundRect">
            <a:avLst>
              <a:gd name="adj" fmla="val 1531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/>
          <a:lstStyle/>
          <a:p>
            <a:pPr>
              <a:spcBef>
                <a:spcPts val="600"/>
              </a:spcBef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681E79F-F300-7954-12FF-01373F9EE674}"/>
              </a:ext>
            </a:extLst>
          </p:cNvPr>
          <p:cNvSpPr/>
          <p:nvPr/>
        </p:nvSpPr>
        <p:spPr>
          <a:xfrm>
            <a:off x="3560601" y="7069039"/>
            <a:ext cx="1440000" cy="756000"/>
          </a:xfrm>
          <a:prstGeom prst="roundRect">
            <a:avLst>
              <a:gd name="adj" fmla="val 1531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/>
          <a:lstStyle/>
          <a:p>
            <a:pPr>
              <a:spcBef>
                <a:spcPts val="600"/>
              </a:spcBef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A024967-F3D8-6797-9041-16A7CEAD9888}"/>
              </a:ext>
            </a:extLst>
          </p:cNvPr>
          <p:cNvSpPr/>
          <p:nvPr/>
        </p:nvSpPr>
        <p:spPr>
          <a:xfrm>
            <a:off x="5225053" y="7068172"/>
            <a:ext cx="1440000" cy="756000"/>
          </a:xfrm>
          <a:prstGeom prst="roundRect">
            <a:avLst>
              <a:gd name="adj" fmla="val 1531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t"/>
          <a:lstStyle/>
          <a:p>
            <a:pPr>
              <a:spcBef>
                <a:spcPts val="600"/>
              </a:spcBef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6636B71E-55E8-B3E6-B91C-A326CE67CCFC}"/>
              </a:ext>
            </a:extLst>
          </p:cNvPr>
          <p:cNvSpPr/>
          <p:nvPr/>
        </p:nvSpPr>
        <p:spPr>
          <a:xfrm rot="5400000">
            <a:off x="1601412" y="7370329"/>
            <a:ext cx="324000" cy="144000"/>
          </a:xfrm>
          <a:prstGeom prst="triangle">
            <a:avLst/>
          </a:prstGeom>
          <a:solidFill>
            <a:srgbClr val="A5C9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FBFEEB9D-DC76-77A7-EABA-B14084F357B1}"/>
              </a:ext>
            </a:extLst>
          </p:cNvPr>
          <p:cNvSpPr/>
          <p:nvPr/>
        </p:nvSpPr>
        <p:spPr>
          <a:xfrm rot="5400000">
            <a:off x="4955053" y="7376395"/>
            <a:ext cx="324000" cy="144000"/>
          </a:xfrm>
          <a:prstGeom prst="triangle">
            <a:avLst/>
          </a:prstGeom>
          <a:solidFill>
            <a:srgbClr val="A5C9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58593D1A-1E8D-2DC6-EBDF-359DE24A4321}"/>
              </a:ext>
            </a:extLst>
          </p:cNvPr>
          <p:cNvSpPr/>
          <p:nvPr/>
        </p:nvSpPr>
        <p:spPr>
          <a:xfrm rot="5400000">
            <a:off x="3290048" y="7364975"/>
            <a:ext cx="324000" cy="144000"/>
          </a:xfrm>
          <a:prstGeom prst="triangle">
            <a:avLst/>
          </a:prstGeom>
          <a:solidFill>
            <a:srgbClr val="A5C9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26DB225-B7AC-2066-1F53-48AABA7E6548}"/>
              </a:ext>
            </a:extLst>
          </p:cNvPr>
          <p:cNvSpPr txBox="1"/>
          <p:nvPr/>
        </p:nvSpPr>
        <p:spPr>
          <a:xfrm flipH="1">
            <a:off x="566027" y="7267750"/>
            <a:ext cx="684000" cy="54000"/>
          </a:xfrm>
          <a:prstGeom prst="rect">
            <a:avLst/>
          </a:prstGeom>
          <a:solidFill>
            <a:srgbClr val="68A669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97292F92-70B9-82D1-86EB-EC0B66FF6F8C}"/>
              </a:ext>
            </a:extLst>
          </p:cNvPr>
          <p:cNvSpPr txBox="1"/>
          <p:nvPr/>
        </p:nvSpPr>
        <p:spPr>
          <a:xfrm flipH="1">
            <a:off x="2105985" y="7267750"/>
            <a:ext cx="1008000" cy="54000"/>
          </a:xfrm>
          <a:prstGeom prst="rect">
            <a:avLst/>
          </a:prstGeom>
          <a:solidFill>
            <a:srgbClr val="68A669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0871DBC2-49ED-8632-A2B7-7FA565BD4293}"/>
              </a:ext>
            </a:extLst>
          </p:cNvPr>
          <p:cNvSpPr txBox="1"/>
          <p:nvPr/>
        </p:nvSpPr>
        <p:spPr>
          <a:xfrm flipH="1">
            <a:off x="3780388" y="7268617"/>
            <a:ext cx="1008000" cy="54000"/>
          </a:xfrm>
          <a:prstGeom prst="rect">
            <a:avLst/>
          </a:prstGeom>
          <a:solidFill>
            <a:srgbClr val="68A669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D3068F89-DB36-D4DB-72B4-B68094A6402F}"/>
              </a:ext>
            </a:extLst>
          </p:cNvPr>
          <p:cNvSpPr txBox="1"/>
          <p:nvPr/>
        </p:nvSpPr>
        <p:spPr>
          <a:xfrm flipH="1">
            <a:off x="5673984" y="7267750"/>
            <a:ext cx="540000" cy="54000"/>
          </a:xfrm>
          <a:prstGeom prst="rect">
            <a:avLst/>
          </a:prstGeom>
          <a:solidFill>
            <a:srgbClr val="68A669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36" name="四角形: 角を丸くする 1035">
            <a:extLst>
              <a:ext uri="{FF2B5EF4-FFF2-40B4-BE49-F238E27FC236}">
                <a16:creationId xmlns:a16="http://schemas.microsoft.com/office/drawing/2014/main" id="{0CC55EBB-DD50-31AC-0757-03768EABA646}"/>
              </a:ext>
            </a:extLst>
          </p:cNvPr>
          <p:cNvSpPr/>
          <p:nvPr/>
        </p:nvSpPr>
        <p:spPr>
          <a:xfrm>
            <a:off x="1962719" y="7138150"/>
            <a:ext cx="1296000" cy="54000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ts val="600"/>
              </a:spcBef>
              <a:defRPr/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事前ヒアリング</a:t>
            </a:r>
            <a:endParaRPr kumimoji="1"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事業者の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ニーズや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ts val="1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設備等の情報を確認</a:t>
            </a:r>
          </a:p>
        </p:txBody>
      </p:sp>
      <p:sp>
        <p:nvSpPr>
          <p:cNvPr id="1037" name="四角形: 角を丸くする 1036">
            <a:extLst>
              <a:ext uri="{FF2B5EF4-FFF2-40B4-BE49-F238E27FC236}">
                <a16:creationId xmlns:a16="http://schemas.microsoft.com/office/drawing/2014/main" id="{0B838394-9B8D-CD28-EEAA-AEE47A21EB5A}"/>
              </a:ext>
            </a:extLst>
          </p:cNvPr>
          <p:cNvSpPr/>
          <p:nvPr/>
        </p:nvSpPr>
        <p:spPr>
          <a:xfrm>
            <a:off x="3633627" y="7139017"/>
            <a:ext cx="1296000" cy="54000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省エネ診断</a:t>
            </a:r>
            <a:endParaRPr kumimoji="1"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現地で専門家による</a:t>
            </a:r>
            <a:br>
              <a:rPr kumimoji="1"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診断・伴走支援を実施</a:t>
            </a:r>
          </a:p>
        </p:txBody>
      </p:sp>
      <p:sp>
        <p:nvSpPr>
          <p:cNvPr id="1038" name="四角形: 角を丸くする 1037">
            <a:extLst>
              <a:ext uri="{FF2B5EF4-FFF2-40B4-BE49-F238E27FC236}">
                <a16:creationId xmlns:a16="http://schemas.microsoft.com/office/drawing/2014/main" id="{4E6C5C1A-D4E9-7A6D-2927-1E807886B1D4}"/>
              </a:ext>
            </a:extLst>
          </p:cNvPr>
          <p:cNvSpPr/>
          <p:nvPr/>
        </p:nvSpPr>
        <p:spPr>
          <a:xfrm>
            <a:off x="5297053" y="7138150"/>
            <a:ext cx="1296000" cy="54000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報告会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省エネ診断の</a:t>
            </a:r>
            <a:endParaRPr kumimoji="1"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報告をもって完了</a:t>
            </a:r>
          </a:p>
        </p:txBody>
      </p:sp>
      <p:sp>
        <p:nvSpPr>
          <p:cNvPr id="1050" name="四角形: 角を丸くする 1049">
            <a:extLst>
              <a:ext uri="{FF2B5EF4-FFF2-40B4-BE49-F238E27FC236}">
                <a16:creationId xmlns:a16="http://schemas.microsoft.com/office/drawing/2014/main" id="{068CF347-6E83-739B-9A52-1044A13E4CC4}"/>
              </a:ext>
            </a:extLst>
          </p:cNvPr>
          <p:cNvSpPr/>
          <p:nvPr/>
        </p:nvSpPr>
        <p:spPr>
          <a:xfrm>
            <a:off x="271232" y="7139320"/>
            <a:ext cx="1296000" cy="54000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ts val="600"/>
              </a:spcBef>
              <a:defRPr/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お申込み</a:t>
            </a:r>
            <a:endParaRPr kumimoji="1"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特設ＷＥＢサイト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からお申込み</a:t>
            </a:r>
          </a:p>
        </p:txBody>
      </p: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2A7B0C49-4841-3506-8BE8-46C72C337455}"/>
              </a:ext>
            </a:extLst>
          </p:cNvPr>
          <p:cNvSpPr txBox="1"/>
          <p:nvPr/>
        </p:nvSpPr>
        <p:spPr>
          <a:xfrm>
            <a:off x="1927033" y="7663750"/>
            <a:ext cx="1368000" cy="108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92075" marR="0" lvl="0" indent="-92075" algn="ctr" defTabSz="4572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UD デジタル 教科書体 NK-B" panose="02020700000000000000" pitchFamily="18" charset="-128"/>
              <a:buChar char="※"/>
              <a:tabLst/>
              <a:defRPr/>
            </a:pP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打合せを実施する場合もございます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52" name="テキスト ボックス 1051">
            <a:extLst>
              <a:ext uri="{FF2B5EF4-FFF2-40B4-BE49-F238E27FC236}">
                <a16:creationId xmlns:a16="http://schemas.microsoft.com/office/drawing/2014/main" id="{621829D4-9551-A334-D1D7-621DF3B08C49}"/>
              </a:ext>
            </a:extLst>
          </p:cNvPr>
          <p:cNvSpPr txBox="1"/>
          <p:nvPr/>
        </p:nvSpPr>
        <p:spPr>
          <a:xfrm>
            <a:off x="3592674" y="7664617"/>
            <a:ext cx="1368000" cy="108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92075" marR="0" lvl="0" indent="-92075" algn="ctr" defTabSz="457200" rtl="0" eaLnBrk="1" fontAlgn="auto" latinLnBrk="0" hangingPunct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UD デジタル 教科書体 NK-B" panose="02020700000000000000" pitchFamily="18" charset="-128"/>
              <a:buChar char="※"/>
              <a:tabLst/>
              <a:defRPr/>
            </a:pPr>
            <a:r>
              <a:rPr kumimoji="1"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複数回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実施する場合もございます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72892C9-0F9B-F2FD-9D0B-46893C6EA88A}"/>
              </a:ext>
            </a:extLst>
          </p:cNvPr>
          <p:cNvSpPr txBox="1"/>
          <p:nvPr/>
        </p:nvSpPr>
        <p:spPr>
          <a:xfrm flipH="1">
            <a:off x="43200" y="6742302"/>
            <a:ext cx="360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 省エネ診断の流れ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C903D0-C16F-58DE-3E48-87E7031E38AC}"/>
              </a:ext>
            </a:extLst>
          </p:cNvPr>
          <p:cNvSpPr txBox="1"/>
          <p:nvPr/>
        </p:nvSpPr>
        <p:spPr>
          <a:xfrm flipH="1">
            <a:off x="128379" y="2741737"/>
            <a:ext cx="1692000" cy="72000"/>
          </a:xfrm>
          <a:prstGeom prst="rect">
            <a:avLst/>
          </a:prstGeom>
          <a:solidFill>
            <a:srgbClr val="FFC9A7"/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0948416-276E-D28B-3CBF-147A0F16AC9A}"/>
              </a:ext>
            </a:extLst>
          </p:cNvPr>
          <p:cNvSpPr txBox="1"/>
          <p:nvPr/>
        </p:nvSpPr>
        <p:spPr>
          <a:xfrm flipH="1">
            <a:off x="35259" y="1728653"/>
            <a:ext cx="6780574" cy="1129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省エネの専門家が、工場・ビル・店舗等のエネルギーの使用状況を把握し、</a:t>
            </a:r>
            <a:br>
              <a:rPr kumimoji="1" lang="en-US" altLang="ja-JP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省エネ取組・再エネ導入等の提案を行います。</a:t>
            </a:r>
            <a:endParaRPr kumimoji="1" lang="en-US" altLang="ja-JP" sz="15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また、希望に応じて、省エネ診断の結果を基に、省エネ取組を一緒に進めていくためのサポートをします。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60A6D7E-7C51-1D6F-FAE4-BE4E9C656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981" y="4817440"/>
            <a:ext cx="1296000" cy="1779077"/>
          </a:xfrm>
          <a:prstGeom prst="rect">
            <a:avLst/>
          </a:prstGeom>
        </p:spPr>
      </p:pic>
      <p:sp>
        <p:nvSpPr>
          <p:cNvPr id="1060" name="正方形/長方形 1059">
            <a:extLst>
              <a:ext uri="{FF2B5EF4-FFF2-40B4-BE49-F238E27FC236}">
                <a16:creationId xmlns:a16="http://schemas.microsoft.com/office/drawing/2014/main" id="{EF0FC928-3A0D-94DB-9088-7B897462A7EE}"/>
              </a:ext>
            </a:extLst>
          </p:cNvPr>
          <p:cNvSpPr/>
          <p:nvPr/>
        </p:nvSpPr>
        <p:spPr>
          <a:xfrm>
            <a:off x="233465" y="4355566"/>
            <a:ext cx="262778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7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D587D-C4F0-9A46-F5DA-ACCF860C8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D653BBE-E2E0-4ED1-B7C3-73CEC71BF8B9}"/>
              </a:ext>
            </a:extLst>
          </p:cNvPr>
          <p:cNvSpPr/>
          <p:nvPr/>
        </p:nvSpPr>
        <p:spPr>
          <a:xfrm>
            <a:off x="0" y="8232782"/>
            <a:ext cx="6858000" cy="167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A84E4D8-4BC5-2FF7-32A6-0CFCD310ADAD}"/>
              </a:ext>
            </a:extLst>
          </p:cNvPr>
          <p:cNvSpPr txBox="1"/>
          <p:nvPr/>
        </p:nvSpPr>
        <p:spPr>
          <a:xfrm flipH="1">
            <a:off x="103230" y="8505139"/>
            <a:ext cx="2052000" cy="72000"/>
          </a:xfrm>
          <a:prstGeom prst="rect">
            <a:avLst/>
          </a:prstGeom>
          <a:solidFill>
            <a:srgbClr val="68A669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8741EC2-E1FC-FCA3-2357-0CA56443CA32}"/>
              </a:ext>
            </a:extLst>
          </p:cNvPr>
          <p:cNvSpPr txBox="1"/>
          <p:nvPr/>
        </p:nvSpPr>
        <p:spPr>
          <a:xfrm flipH="1">
            <a:off x="103230" y="8793373"/>
            <a:ext cx="2700000" cy="72000"/>
          </a:xfrm>
          <a:prstGeom prst="rect">
            <a:avLst/>
          </a:prstGeom>
          <a:solidFill>
            <a:srgbClr val="68A669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6A0820FB-40E7-BB0D-FA8B-B5E48D9E3D1D}"/>
              </a:ext>
            </a:extLst>
          </p:cNvPr>
          <p:cNvSpPr/>
          <p:nvPr/>
        </p:nvSpPr>
        <p:spPr>
          <a:xfrm>
            <a:off x="3629787" y="797356"/>
            <a:ext cx="2857344" cy="1337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5" name="四角形: 角を丸くする 114">
            <a:extLst>
              <a:ext uri="{FF2B5EF4-FFF2-40B4-BE49-F238E27FC236}">
                <a16:creationId xmlns:a16="http://schemas.microsoft.com/office/drawing/2014/main" id="{A2A2A863-242F-1E56-560C-AA943FAE2C50}"/>
              </a:ext>
            </a:extLst>
          </p:cNvPr>
          <p:cNvSpPr/>
          <p:nvPr/>
        </p:nvSpPr>
        <p:spPr>
          <a:xfrm>
            <a:off x="83429" y="2086845"/>
            <a:ext cx="6685297" cy="3924807"/>
          </a:xfrm>
          <a:prstGeom prst="roundRect">
            <a:avLst>
              <a:gd name="adj" fmla="val 6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6E31D4-A598-29D6-B7EF-DAF4F5F4B6E2}"/>
              </a:ext>
            </a:extLst>
          </p:cNvPr>
          <p:cNvSpPr/>
          <p:nvPr/>
        </p:nvSpPr>
        <p:spPr>
          <a:xfrm>
            <a:off x="81139" y="607309"/>
            <a:ext cx="3592432" cy="204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F8E6A85-CBC3-9D94-FBDA-16FEF85A2D29}"/>
              </a:ext>
            </a:extLst>
          </p:cNvPr>
          <p:cNvSpPr/>
          <p:nvPr/>
        </p:nvSpPr>
        <p:spPr>
          <a:xfrm>
            <a:off x="3648171" y="288273"/>
            <a:ext cx="3184429" cy="1800000"/>
          </a:xfrm>
          <a:prstGeom prst="roundRect">
            <a:avLst>
              <a:gd name="adj" fmla="val 7449"/>
            </a:avLst>
          </a:prstGeom>
          <a:solidFill>
            <a:srgbClr val="F3F1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6" name="四角形: 上の 2 つの角を丸める 125">
            <a:extLst>
              <a:ext uri="{FF2B5EF4-FFF2-40B4-BE49-F238E27FC236}">
                <a16:creationId xmlns:a16="http://schemas.microsoft.com/office/drawing/2014/main" id="{551CDD09-7F94-8C31-98E0-E83E46CA2F5E}"/>
              </a:ext>
            </a:extLst>
          </p:cNvPr>
          <p:cNvSpPr/>
          <p:nvPr/>
        </p:nvSpPr>
        <p:spPr>
          <a:xfrm>
            <a:off x="84944" y="399701"/>
            <a:ext cx="3563227" cy="518228"/>
          </a:xfrm>
          <a:prstGeom prst="round2SameRect">
            <a:avLst>
              <a:gd name="adj1" fmla="val 33512"/>
              <a:gd name="adj2" fmla="val 0"/>
            </a:avLst>
          </a:prstGeom>
          <a:solidFill>
            <a:srgbClr val="4B9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550F55D-0EAB-7958-661C-D62AB81FDE11}"/>
              </a:ext>
            </a:extLst>
          </p:cNvPr>
          <p:cNvSpPr/>
          <p:nvPr/>
        </p:nvSpPr>
        <p:spPr>
          <a:xfrm>
            <a:off x="225360" y="5626462"/>
            <a:ext cx="6444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Clr>
                <a:schemeClr val="tx1">
                  <a:lumMod val="75000"/>
                  <a:lumOff val="25000"/>
                </a:schemeClr>
              </a:buClr>
              <a:buFont typeface="BIZ UDゴシック" panose="020B0400000000000000" pitchFamily="49" charset="-128"/>
              <a:buChar char="※"/>
            </a:pP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年間エネルギー使用量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/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延床面積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/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事業所の規模は、いずれか</a:t>
            </a:r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つを満たしていれば当該プランをご利用いただけます。詳細は診断機関にお問い合わせください。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521BE6D-873B-ABE5-8809-D3281C8D7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05173"/>
              </p:ext>
            </p:extLst>
          </p:nvPr>
        </p:nvGraphicFramePr>
        <p:xfrm>
          <a:off x="107577" y="1067505"/>
          <a:ext cx="3442478" cy="89003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72465">
                  <a:extLst>
                    <a:ext uri="{9D8B030D-6E8A-4147-A177-3AD203B41FA5}">
                      <a16:colId xmlns:a16="http://schemas.microsoft.com/office/drawing/2014/main" val="1841778353"/>
                    </a:ext>
                  </a:extLst>
                </a:gridCol>
                <a:gridCol w="1570013">
                  <a:extLst>
                    <a:ext uri="{9D8B030D-6E8A-4147-A177-3AD203B41FA5}">
                      <a16:colId xmlns:a16="http://schemas.microsoft.com/office/drawing/2014/main" val="20778863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089767"/>
                  </a:ext>
                </a:extLst>
              </a:tr>
              <a:tr h="615713">
                <a:tc>
                  <a:txBody>
                    <a:bodyPr/>
                    <a:lstStyle/>
                    <a:p>
                      <a:pPr marL="171450" marR="0" lvl="0" indent="-17145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BIZ UDゴシック" panose="020B0400000000000000" pitchFamily="49" charset="-128"/>
                        <a:buChar char="※"/>
                        <a:tabLst/>
                        <a:defRPr/>
                      </a:pPr>
                      <a:r>
                        <a:rPr kumimoji="1" lang="ja-JP" alt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最大２設備まで</a:t>
                      </a:r>
                      <a:br>
                        <a:rPr kumimoji="1" lang="en-US" altLang="ja-JP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kumimoji="1" lang="ja-JP" alt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組合せ可能です</a:t>
                      </a: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6,006</a:t>
                      </a:r>
                      <a:r>
                        <a:rPr kumimoji="1" lang="ja-JP" alt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r>
                        <a:rPr kumimoji="1" lang="en-US" altLang="ja-JP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/</a:t>
                      </a:r>
                      <a:r>
                        <a:rPr kumimoji="1" lang="ja-JP" alt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設備</a:t>
                      </a:r>
                      <a:endParaRPr kumimoji="1" lang="en-US" alt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877128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9F45AC3-A415-0251-77D5-56D20079A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25862"/>
              </p:ext>
            </p:extLst>
          </p:nvPr>
        </p:nvGraphicFramePr>
        <p:xfrm>
          <a:off x="144202" y="2271794"/>
          <a:ext cx="6562044" cy="334258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22598">
                  <a:extLst>
                    <a:ext uri="{9D8B030D-6E8A-4147-A177-3AD203B41FA5}">
                      <a16:colId xmlns:a16="http://schemas.microsoft.com/office/drawing/2014/main" val="184177835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77886300"/>
                    </a:ext>
                  </a:extLst>
                </a:gridCol>
                <a:gridCol w="1590740">
                  <a:extLst>
                    <a:ext uri="{9D8B030D-6E8A-4147-A177-3AD203B41FA5}">
                      <a16:colId xmlns:a16="http://schemas.microsoft.com/office/drawing/2014/main" val="1461766188"/>
                    </a:ext>
                  </a:extLst>
                </a:gridCol>
                <a:gridCol w="1400385">
                  <a:extLst>
                    <a:ext uri="{9D8B030D-6E8A-4147-A177-3AD203B41FA5}">
                      <a16:colId xmlns:a16="http://schemas.microsoft.com/office/drawing/2014/main" val="4081901567"/>
                    </a:ext>
                  </a:extLst>
                </a:gridCol>
                <a:gridCol w="1267196">
                  <a:extLst>
                    <a:ext uri="{9D8B030D-6E8A-4147-A177-3AD203B41FA5}">
                      <a16:colId xmlns:a16="http://schemas.microsoft.com/office/drawing/2014/main" val="1341190079"/>
                    </a:ext>
                  </a:extLst>
                </a:gridCol>
              </a:tblGrid>
              <a:tr h="3185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診断プラン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ご負担額（税込）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年間エネルギー使用量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延床面積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事業所の規模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66029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300kl</a:t>
                      </a:r>
                      <a:endParaRPr kumimoji="1" lang="ja-JP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診断プラン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16,016</a:t>
                      </a:r>
                      <a:r>
                        <a:rPr kumimoji="1" lang="ja-JP" alt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en-US" alt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300kl</a:t>
                      </a: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以下</a:t>
                      </a:r>
                      <a:endParaRPr kumimoji="1" lang="en-US" altLang="ja-JP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1,000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㎡以下</a:t>
                      </a:r>
                      <a:endParaRPr kumimoji="1" lang="en-US" altLang="ja-JP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7712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1,500kl</a:t>
                      </a:r>
                    </a:p>
                    <a:p>
                      <a:pPr algn="ctr"/>
                      <a:r>
                        <a:rPr kumimoji="1" lang="ja-JP" alt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診断</a:t>
                      </a:r>
                      <a:r>
                        <a:rPr kumimoji="1" lang="ja-JP" altLang="en-US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プラン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22,022</a:t>
                      </a:r>
                      <a:r>
                        <a:rPr kumimoji="1" lang="ja-JP" altLang="en-US" sz="105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300kl</a:t>
                      </a: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超</a:t>
                      </a:r>
                      <a:endParaRPr kumimoji="1" lang="en-US" altLang="ja-JP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～</a:t>
                      </a:r>
                      <a:r>
                        <a:rPr kumimoji="1" lang="en-US" altLang="ja-JP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1,500k</a:t>
                      </a: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ｌ以下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1,000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㎡超</a:t>
                      </a:r>
                      <a:endParaRPr kumimoji="1" lang="en-US" altLang="ja-JP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～</a:t>
                      </a:r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2,000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㎡以下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  <a:r>
                        <a:rPr kumimoji="1" lang="ja-JP" alt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棟以上又は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</a:t>
                      </a:r>
                      <a:r>
                        <a:rPr kumimoji="1" lang="ja-JP" altLang="en-US" sz="1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階建て以上</a:t>
                      </a:r>
                      <a:endParaRPr kumimoji="1" lang="ja-JP" altLang="en-US" sz="1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2394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3,000kl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診断プラン</a:t>
                      </a:r>
                      <a:endParaRPr kumimoji="1" lang="ja-JP" alt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28,028</a:t>
                      </a:r>
                      <a:r>
                        <a:rPr kumimoji="1" lang="ja-JP" alt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1,500kl</a:t>
                      </a: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超</a:t>
                      </a:r>
                      <a:endParaRPr kumimoji="1" lang="en-US" altLang="ja-JP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～</a:t>
                      </a:r>
                      <a:r>
                        <a:rPr kumimoji="1" lang="en-US" altLang="ja-JP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3,000kl</a:t>
                      </a: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以下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2,000㎡</a:t>
                      </a:r>
                      <a:r>
                        <a:rPr kumimoji="1" lang="ja-JP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超</a:t>
                      </a:r>
                      <a:endParaRPr kumimoji="1" lang="en-US" altLang="ja-JP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～</a:t>
                      </a:r>
                      <a:r>
                        <a:rPr kumimoji="1" lang="en-US" altLang="ja-JP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5,000㎡</a:t>
                      </a:r>
                      <a:r>
                        <a:rPr kumimoji="1" lang="ja-JP" alt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以下</a:t>
                      </a:r>
                      <a:endParaRPr kumimoji="1" lang="ja-JP" alt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棟以上又は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7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階建て以上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0819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カスタム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診断プラン</a:t>
                      </a:r>
                      <a:endParaRPr kumimoji="1" lang="ja-JP" alt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28,028</a:t>
                      </a:r>
                      <a:r>
                        <a:rPr kumimoji="1" lang="ja-JP" alt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円超</a:t>
                      </a:r>
                      <a:endParaRPr kumimoji="1" lang="en-US" altLang="ja-JP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～</a:t>
                      </a:r>
                      <a:r>
                        <a:rPr kumimoji="1"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51,051</a:t>
                      </a:r>
                      <a:r>
                        <a:rPr kumimoji="1" lang="ja-JP" altLang="en-US" sz="10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3,000kl</a:t>
                      </a:r>
                      <a:r>
                        <a:rPr kumimoji="1" lang="ja-JP" alt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5,000㎡</a:t>
                      </a:r>
                      <a:r>
                        <a:rPr kumimoji="1" lang="ja-JP" altLang="en-US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棟以上又は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</a:t>
                      </a:r>
                      <a:r>
                        <a:rPr kumimoji="1" lang="ja-JP" altLang="en-US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階建て以上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9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61827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64DC82-851E-1CDF-84A5-7EF84CDFF7C0}"/>
              </a:ext>
            </a:extLst>
          </p:cNvPr>
          <p:cNvSpPr txBox="1"/>
          <p:nvPr/>
        </p:nvSpPr>
        <p:spPr>
          <a:xfrm flipH="1">
            <a:off x="151268" y="347954"/>
            <a:ext cx="2988000" cy="50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100"/>
              </a:lnSpc>
            </a:pPr>
            <a:r>
              <a:rPr kumimoji="1" lang="ja-JP" altLang="en-US" sz="1000" b="1" dirty="0">
                <a:solidFill>
                  <a:srgbClr val="FFFF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まずは気軽に診断を受けてみたい方</a:t>
            </a:r>
            <a:r>
              <a:rPr kumimoji="1" lang="ja-JP" altLang="en-US" sz="1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におすすめ！</a:t>
            </a:r>
            <a:r>
              <a:rPr kumimoji="1" lang="ja-JP" altLang="en-US" b="1" dirty="0">
                <a:solidFill>
                  <a:schemeClr val="bg2">
                    <a:lumMod val="1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ウォークスルー診断</a:t>
            </a:r>
            <a:endParaRPr kumimoji="1" lang="en-US" altLang="ja-JP" sz="1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5" name="グラフィックス 24" descr="火 単色塗りつぶし">
            <a:extLst>
              <a:ext uri="{FF2B5EF4-FFF2-40B4-BE49-F238E27FC236}">
                <a16:creationId xmlns:a16="http://schemas.microsoft.com/office/drawing/2014/main" id="{B10D6B35-9F51-441B-7FE9-685A78278C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56988" y="3384956"/>
            <a:ext cx="295479" cy="295479"/>
          </a:xfrm>
          <a:prstGeom prst="rect">
            <a:avLst/>
          </a:prstGeom>
        </p:spPr>
      </p:pic>
      <p:pic>
        <p:nvPicPr>
          <p:cNvPr id="26" name="グラフィックス 25" descr="火 単色塗りつぶし">
            <a:extLst>
              <a:ext uri="{FF2B5EF4-FFF2-40B4-BE49-F238E27FC236}">
                <a16:creationId xmlns:a16="http://schemas.microsoft.com/office/drawing/2014/main" id="{2B020370-E867-1DA7-3538-652DF4C4CE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25541" y="3384956"/>
            <a:ext cx="295479" cy="295479"/>
          </a:xfrm>
          <a:prstGeom prst="rect">
            <a:avLst/>
          </a:prstGeom>
        </p:spPr>
      </p:pic>
      <p:pic>
        <p:nvPicPr>
          <p:cNvPr id="27" name="グラフィックス 26" descr="火 単色塗りつぶし">
            <a:extLst>
              <a:ext uri="{FF2B5EF4-FFF2-40B4-BE49-F238E27FC236}">
                <a16:creationId xmlns:a16="http://schemas.microsoft.com/office/drawing/2014/main" id="{C5493397-07D8-A14F-30B4-BAA6D2C5B3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2700" y="4166486"/>
            <a:ext cx="295200" cy="295200"/>
          </a:xfrm>
          <a:prstGeom prst="rect">
            <a:avLst/>
          </a:prstGeom>
        </p:spPr>
      </p:pic>
      <p:pic>
        <p:nvPicPr>
          <p:cNvPr id="28" name="グラフィックス 27" descr="火 単色塗りつぶし">
            <a:extLst>
              <a:ext uri="{FF2B5EF4-FFF2-40B4-BE49-F238E27FC236}">
                <a16:creationId xmlns:a16="http://schemas.microsoft.com/office/drawing/2014/main" id="{A5C49B2E-30D6-D2FD-9D98-DA123E27CA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88310" y="4166486"/>
            <a:ext cx="295200" cy="295200"/>
          </a:xfrm>
          <a:prstGeom prst="rect">
            <a:avLst/>
          </a:prstGeom>
        </p:spPr>
      </p:pic>
      <p:pic>
        <p:nvPicPr>
          <p:cNvPr id="29" name="グラフィックス 28" descr="火 単色塗りつぶし">
            <a:extLst>
              <a:ext uri="{FF2B5EF4-FFF2-40B4-BE49-F238E27FC236}">
                <a16:creationId xmlns:a16="http://schemas.microsoft.com/office/drawing/2014/main" id="{84447AAA-4B94-D738-A269-43E9328E36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86931" y="4166486"/>
            <a:ext cx="295200" cy="295200"/>
          </a:xfrm>
          <a:prstGeom prst="rect">
            <a:avLst/>
          </a:prstGeom>
        </p:spPr>
      </p:pic>
      <p:pic>
        <p:nvPicPr>
          <p:cNvPr id="32" name="グラフィックス 31" descr="火 単色塗りつぶし">
            <a:extLst>
              <a:ext uri="{FF2B5EF4-FFF2-40B4-BE49-F238E27FC236}">
                <a16:creationId xmlns:a16="http://schemas.microsoft.com/office/drawing/2014/main" id="{EC96EE23-B089-B6A6-25AB-9AD08CA6D8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77941" y="2727470"/>
            <a:ext cx="295200" cy="295200"/>
          </a:xfrm>
          <a:prstGeom prst="rect">
            <a:avLst/>
          </a:prstGeom>
        </p:spPr>
      </p:pic>
      <p:pic>
        <p:nvPicPr>
          <p:cNvPr id="35" name="グラフィックス 34" descr="火 単色塗りつぶし">
            <a:extLst>
              <a:ext uri="{FF2B5EF4-FFF2-40B4-BE49-F238E27FC236}">
                <a16:creationId xmlns:a16="http://schemas.microsoft.com/office/drawing/2014/main" id="{382BF759-CDC4-1836-48E6-8B29231740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8571" y="4963414"/>
            <a:ext cx="324000" cy="324000"/>
          </a:xfrm>
          <a:prstGeom prst="rect">
            <a:avLst/>
          </a:prstGeom>
        </p:spPr>
      </p:pic>
      <p:sp>
        <p:nvSpPr>
          <p:cNvPr id="85" name="平行四辺形 84">
            <a:extLst>
              <a:ext uri="{FF2B5EF4-FFF2-40B4-BE49-F238E27FC236}">
                <a16:creationId xmlns:a16="http://schemas.microsoft.com/office/drawing/2014/main" id="{7D86B2DF-6904-F492-49B7-AA6DE482B8BA}"/>
              </a:ext>
            </a:extLst>
          </p:cNvPr>
          <p:cNvSpPr/>
          <p:nvPr/>
        </p:nvSpPr>
        <p:spPr>
          <a:xfrm>
            <a:off x="4512242" y="3510144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6" name="平行四辺形 85">
            <a:extLst>
              <a:ext uri="{FF2B5EF4-FFF2-40B4-BE49-F238E27FC236}">
                <a16:creationId xmlns:a16="http://schemas.microsoft.com/office/drawing/2014/main" id="{E4D7A309-04F6-E60D-9E7B-C7F73CBA10E7}"/>
              </a:ext>
            </a:extLst>
          </p:cNvPr>
          <p:cNvSpPr/>
          <p:nvPr/>
        </p:nvSpPr>
        <p:spPr>
          <a:xfrm>
            <a:off x="4701344" y="3510144"/>
            <a:ext cx="247467" cy="103514"/>
          </a:xfrm>
          <a:prstGeom prst="parallelogram">
            <a:avLst>
              <a:gd name="adj" fmla="val 55001"/>
            </a:avLst>
          </a:prstGeom>
          <a:solidFill>
            <a:srgbClr val="B5D8A0"/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0" name="平行四辺形 89">
            <a:extLst>
              <a:ext uri="{FF2B5EF4-FFF2-40B4-BE49-F238E27FC236}">
                <a16:creationId xmlns:a16="http://schemas.microsoft.com/office/drawing/2014/main" id="{0801F4FE-C519-6C8D-B886-0E6A6A65EC99}"/>
              </a:ext>
            </a:extLst>
          </p:cNvPr>
          <p:cNvSpPr/>
          <p:nvPr/>
        </p:nvSpPr>
        <p:spPr>
          <a:xfrm>
            <a:off x="4524950" y="4358172"/>
            <a:ext cx="247467" cy="103514"/>
          </a:xfrm>
          <a:prstGeom prst="parallelogram">
            <a:avLst>
              <a:gd name="adj" fmla="val 55001"/>
            </a:avLst>
          </a:prstGeom>
          <a:solidFill>
            <a:srgbClr val="B5D8A0"/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2" name="平行四辺形 91">
            <a:extLst>
              <a:ext uri="{FF2B5EF4-FFF2-40B4-BE49-F238E27FC236}">
                <a16:creationId xmlns:a16="http://schemas.microsoft.com/office/drawing/2014/main" id="{3176B46A-CCBA-224B-4EF8-012EBCE3B92F}"/>
              </a:ext>
            </a:extLst>
          </p:cNvPr>
          <p:cNvSpPr/>
          <p:nvPr/>
        </p:nvSpPr>
        <p:spPr>
          <a:xfrm>
            <a:off x="4714052" y="4358172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1" name="平行四辺形 100">
            <a:extLst>
              <a:ext uri="{FF2B5EF4-FFF2-40B4-BE49-F238E27FC236}">
                <a16:creationId xmlns:a16="http://schemas.microsoft.com/office/drawing/2014/main" id="{5E8BAF7F-687D-BC4B-473D-E89C2324E27B}"/>
              </a:ext>
            </a:extLst>
          </p:cNvPr>
          <p:cNvSpPr/>
          <p:nvPr/>
        </p:nvSpPr>
        <p:spPr>
          <a:xfrm>
            <a:off x="4345365" y="5217162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3" name="平行四辺形 102">
            <a:extLst>
              <a:ext uri="{FF2B5EF4-FFF2-40B4-BE49-F238E27FC236}">
                <a16:creationId xmlns:a16="http://schemas.microsoft.com/office/drawing/2014/main" id="{1403899C-5E46-66C0-BA7E-DC88F952914D}"/>
              </a:ext>
            </a:extLst>
          </p:cNvPr>
          <p:cNvSpPr/>
          <p:nvPr/>
        </p:nvSpPr>
        <p:spPr>
          <a:xfrm>
            <a:off x="4534467" y="5217162"/>
            <a:ext cx="247467" cy="103514"/>
          </a:xfrm>
          <a:prstGeom prst="parallelogram">
            <a:avLst>
              <a:gd name="adj" fmla="val 55001"/>
            </a:avLst>
          </a:prstGeom>
          <a:solidFill>
            <a:srgbClr val="B5D8A0"/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4" name="平行四辺形 103">
            <a:extLst>
              <a:ext uri="{FF2B5EF4-FFF2-40B4-BE49-F238E27FC236}">
                <a16:creationId xmlns:a16="http://schemas.microsoft.com/office/drawing/2014/main" id="{53A8A7F4-34D6-B069-E8D9-43DD192F700F}"/>
              </a:ext>
            </a:extLst>
          </p:cNvPr>
          <p:cNvSpPr/>
          <p:nvPr/>
        </p:nvSpPr>
        <p:spPr>
          <a:xfrm>
            <a:off x="4399998" y="5113227"/>
            <a:ext cx="247467" cy="103514"/>
          </a:xfrm>
          <a:prstGeom prst="parallelogram">
            <a:avLst>
              <a:gd name="adj" fmla="val 55001"/>
            </a:avLst>
          </a:prstGeom>
          <a:solidFill>
            <a:srgbClr val="B5D8A0"/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5" name="平行四辺形 104">
            <a:extLst>
              <a:ext uri="{FF2B5EF4-FFF2-40B4-BE49-F238E27FC236}">
                <a16:creationId xmlns:a16="http://schemas.microsoft.com/office/drawing/2014/main" id="{24910573-CA58-1D07-EE74-672DA2F68B3F}"/>
              </a:ext>
            </a:extLst>
          </p:cNvPr>
          <p:cNvSpPr/>
          <p:nvPr/>
        </p:nvSpPr>
        <p:spPr>
          <a:xfrm>
            <a:off x="4589100" y="5113227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6" name="平行四辺形 105">
            <a:extLst>
              <a:ext uri="{FF2B5EF4-FFF2-40B4-BE49-F238E27FC236}">
                <a16:creationId xmlns:a16="http://schemas.microsoft.com/office/drawing/2014/main" id="{1538840F-4B8A-DC38-1783-7ABD549DB19C}"/>
              </a:ext>
            </a:extLst>
          </p:cNvPr>
          <p:cNvSpPr/>
          <p:nvPr/>
        </p:nvSpPr>
        <p:spPr>
          <a:xfrm>
            <a:off x="4725879" y="5217162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7" name="平行四辺形 106">
            <a:extLst>
              <a:ext uri="{FF2B5EF4-FFF2-40B4-BE49-F238E27FC236}">
                <a16:creationId xmlns:a16="http://schemas.microsoft.com/office/drawing/2014/main" id="{928FF001-DC90-7B37-AA4C-E496AE848212}"/>
              </a:ext>
            </a:extLst>
          </p:cNvPr>
          <p:cNvSpPr/>
          <p:nvPr/>
        </p:nvSpPr>
        <p:spPr>
          <a:xfrm>
            <a:off x="4780512" y="5113227"/>
            <a:ext cx="247467" cy="103514"/>
          </a:xfrm>
          <a:prstGeom prst="parallelogram">
            <a:avLst>
              <a:gd name="adj" fmla="val 55001"/>
            </a:avLst>
          </a:prstGeom>
          <a:solidFill>
            <a:srgbClr val="B5D8A0"/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8" name="平行四辺形 107">
            <a:extLst>
              <a:ext uri="{FF2B5EF4-FFF2-40B4-BE49-F238E27FC236}">
                <a16:creationId xmlns:a16="http://schemas.microsoft.com/office/drawing/2014/main" id="{70343B6E-550B-80A8-D967-B64BEF837010}"/>
              </a:ext>
            </a:extLst>
          </p:cNvPr>
          <p:cNvSpPr/>
          <p:nvPr/>
        </p:nvSpPr>
        <p:spPr>
          <a:xfrm>
            <a:off x="4458541" y="5004736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9" name="平行四辺形 108">
            <a:extLst>
              <a:ext uri="{FF2B5EF4-FFF2-40B4-BE49-F238E27FC236}">
                <a16:creationId xmlns:a16="http://schemas.microsoft.com/office/drawing/2014/main" id="{7072C8BA-97AB-8C52-6853-BEC10ED4D0A4}"/>
              </a:ext>
            </a:extLst>
          </p:cNvPr>
          <p:cNvSpPr/>
          <p:nvPr/>
        </p:nvSpPr>
        <p:spPr>
          <a:xfrm>
            <a:off x="4647643" y="5004736"/>
            <a:ext cx="247467" cy="103514"/>
          </a:xfrm>
          <a:prstGeom prst="parallelogram">
            <a:avLst>
              <a:gd name="adj" fmla="val 55001"/>
            </a:avLst>
          </a:prstGeom>
          <a:solidFill>
            <a:srgbClr val="B5D8A0"/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4" name="平行四辺形 113">
            <a:extLst>
              <a:ext uri="{FF2B5EF4-FFF2-40B4-BE49-F238E27FC236}">
                <a16:creationId xmlns:a16="http://schemas.microsoft.com/office/drawing/2014/main" id="{EAA3FD29-778C-B807-B19D-4E29204347C4}"/>
              </a:ext>
            </a:extLst>
          </p:cNvPr>
          <p:cNvSpPr/>
          <p:nvPr/>
        </p:nvSpPr>
        <p:spPr>
          <a:xfrm>
            <a:off x="4839055" y="5004736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7A80BB55-488D-4CD5-331B-3BEE663CA9FA}"/>
              </a:ext>
            </a:extLst>
          </p:cNvPr>
          <p:cNvSpPr txBox="1"/>
          <p:nvPr/>
        </p:nvSpPr>
        <p:spPr>
          <a:xfrm>
            <a:off x="5877288" y="3472840"/>
            <a:ext cx="36793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or</a:t>
            </a: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C71BA2EF-E9D7-0C66-848B-013E48FC12F2}"/>
              </a:ext>
            </a:extLst>
          </p:cNvPr>
          <p:cNvSpPr txBox="1"/>
          <p:nvPr/>
        </p:nvSpPr>
        <p:spPr>
          <a:xfrm>
            <a:off x="5943771" y="4246369"/>
            <a:ext cx="36793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or</a:t>
            </a: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E08645B2-5FBA-A7E1-8CFA-7C851C50518D}"/>
              </a:ext>
            </a:extLst>
          </p:cNvPr>
          <p:cNvSpPr txBox="1"/>
          <p:nvPr/>
        </p:nvSpPr>
        <p:spPr>
          <a:xfrm>
            <a:off x="6004455" y="4997203"/>
            <a:ext cx="36793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800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or</a:t>
            </a:r>
          </a:p>
        </p:txBody>
      </p:sp>
      <p:sp>
        <p:nvSpPr>
          <p:cNvPr id="197" name="直方体 196">
            <a:extLst>
              <a:ext uri="{FF2B5EF4-FFF2-40B4-BE49-F238E27FC236}">
                <a16:creationId xmlns:a16="http://schemas.microsoft.com/office/drawing/2014/main" id="{89022E92-63BD-67CC-A270-D602B4530AAB}"/>
              </a:ext>
            </a:extLst>
          </p:cNvPr>
          <p:cNvSpPr/>
          <p:nvPr/>
        </p:nvSpPr>
        <p:spPr>
          <a:xfrm>
            <a:off x="5637987" y="3405709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8" name="直方体 197">
            <a:extLst>
              <a:ext uri="{FF2B5EF4-FFF2-40B4-BE49-F238E27FC236}">
                <a16:creationId xmlns:a16="http://schemas.microsoft.com/office/drawing/2014/main" id="{50D4E684-A9C7-17BD-15FF-DE2ADC4AA8FB}"/>
              </a:ext>
            </a:extLst>
          </p:cNvPr>
          <p:cNvSpPr/>
          <p:nvPr/>
        </p:nvSpPr>
        <p:spPr>
          <a:xfrm>
            <a:off x="5761782" y="3405709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9" name="直方体 198">
            <a:extLst>
              <a:ext uri="{FF2B5EF4-FFF2-40B4-BE49-F238E27FC236}">
                <a16:creationId xmlns:a16="http://schemas.microsoft.com/office/drawing/2014/main" id="{F1498691-9D40-87D6-7BAE-583CEB357166}"/>
              </a:ext>
            </a:extLst>
          </p:cNvPr>
          <p:cNvSpPr/>
          <p:nvPr/>
        </p:nvSpPr>
        <p:spPr>
          <a:xfrm>
            <a:off x="6256659" y="3595738"/>
            <a:ext cx="177769" cy="85019"/>
          </a:xfrm>
          <a:prstGeom prst="cube">
            <a:avLst>
              <a:gd name="adj" fmla="val 33403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0" name="直方体 199">
            <a:extLst>
              <a:ext uri="{FF2B5EF4-FFF2-40B4-BE49-F238E27FC236}">
                <a16:creationId xmlns:a16="http://schemas.microsoft.com/office/drawing/2014/main" id="{0E676A24-B624-50AA-3728-D9BB9EB9CC47}"/>
              </a:ext>
            </a:extLst>
          </p:cNvPr>
          <p:cNvSpPr/>
          <p:nvPr/>
        </p:nvSpPr>
        <p:spPr>
          <a:xfrm>
            <a:off x="6256659" y="3536957"/>
            <a:ext cx="177769" cy="85019"/>
          </a:xfrm>
          <a:prstGeom prst="cube">
            <a:avLst>
              <a:gd name="adj" fmla="val 33403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1" name="直方体 200">
            <a:extLst>
              <a:ext uri="{FF2B5EF4-FFF2-40B4-BE49-F238E27FC236}">
                <a16:creationId xmlns:a16="http://schemas.microsoft.com/office/drawing/2014/main" id="{F27FE41A-8258-8A0D-EF7C-7596DFF890D6}"/>
              </a:ext>
            </a:extLst>
          </p:cNvPr>
          <p:cNvSpPr/>
          <p:nvPr/>
        </p:nvSpPr>
        <p:spPr>
          <a:xfrm>
            <a:off x="6256659" y="3478175"/>
            <a:ext cx="177769" cy="85019"/>
          </a:xfrm>
          <a:prstGeom prst="cube">
            <a:avLst>
              <a:gd name="adj" fmla="val 33403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2" name="直方体 201">
            <a:extLst>
              <a:ext uri="{FF2B5EF4-FFF2-40B4-BE49-F238E27FC236}">
                <a16:creationId xmlns:a16="http://schemas.microsoft.com/office/drawing/2014/main" id="{09667724-579C-1367-4491-B31E0D561FAA}"/>
              </a:ext>
            </a:extLst>
          </p:cNvPr>
          <p:cNvSpPr/>
          <p:nvPr/>
        </p:nvSpPr>
        <p:spPr>
          <a:xfrm>
            <a:off x="6256659" y="3419393"/>
            <a:ext cx="177769" cy="85019"/>
          </a:xfrm>
          <a:prstGeom prst="cube">
            <a:avLst>
              <a:gd name="adj" fmla="val 33403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3" name="直方体 202">
            <a:extLst>
              <a:ext uri="{FF2B5EF4-FFF2-40B4-BE49-F238E27FC236}">
                <a16:creationId xmlns:a16="http://schemas.microsoft.com/office/drawing/2014/main" id="{0B6DBD8E-6839-1818-EBAF-F38853B45020}"/>
              </a:ext>
            </a:extLst>
          </p:cNvPr>
          <p:cNvSpPr/>
          <p:nvPr/>
        </p:nvSpPr>
        <p:spPr>
          <a:xfrm>
            <a:off x="5614114" y="4204303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4" name="直方体 203">
            <a:extLst>
              <a:ext uri="{FF2B5EF4-FFF2-40B4-BE49-F238E27FC236}">
                <a16:creationId xmlns:a16="http://schemas.microsoft.com/office/drawing/2014/main" id="{3C70F3C5-A164-73C9-F20E-52C039C1B2C8}"/>
              </a:ext>
            </a:extLst>
          </p:cNvPr>
          <p:cNvSpPr/>
          <p:nvPr/>
        </p:nvSpPr>
        <p:spPr>
          <a:xfrm>
            <a:off x="5737895" y="4204303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5" name="直方体 204">
            <a:extLst>
              <a:ext uri="{FF2B5EF4-FFF2-40B4-BE49-F238E27FC236}">
                <a16:creationId xmlns:a16="http://schemas.microsoft.com/office/drawing/2014/main" id="{2E00297E-69F7-9EFD-AE55-B85F9C6DF3FF}"/>
              </a:ext>
            </a:extLst>
          </p:cNvPr>
          <p:cNvSpPr/>
          <p:nvPr/>
        </p:nvSpPr>
        <p:spPr>
          <a:xfrm>
            <a:off x="5861677" y="4204303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6" name="直方体 205">
            <a:extLst>
              <a:ext uri="{FF2B5EF4-FFF2-40B4-BE49-F238E27FC236}">
                <a16:creationId xmlns:a16="http://schemas.microsoft.com/office/drawing/2014/main" id="{C5FAE95D-D6EA-4E9C-F4BB-B68644DF2241}"/>
              </a:ext>
            </a:extLst>
          </p:cNvPr>
          <p:cNvSpPr/>
          <p:nvPr/>
        </p:nvSpPr>
        <p:spPr>
          <a:xfrm>
            <a:off x="6247910" y="4401507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7" name="直方体 206">
            <a:extLst>
              <a:ext uri="{FF2B5EF4-FFF2-40B4-BE49-F238E27FC236}">
                <a16:creationId xmlns:a16="http://schemas.microsoft.com/office/drawing/2014/main" id="{C648BBA9-41F6-B0DE-5F0A-2DE1A3CECF3B}"/>
              </a:ext>
            </a:extLst>
          </p:cNvPr>
          <p:cNvSpPr/>
          <p:nvPr/>
        </p:nvSpPr>
        <p:spPr>
          <a:xfrm>
            <a:off x="6247910" y="4371089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8" name="直方体 207">
            <a:extLst>
              <a:ext uri="{FF2B5EF4-FFF2-40B4-BE49-F238E27FC236}">
                <a16:creationId xmlns:a16="http://schemas.microsoft.com/office/drawing/2014/main" id="{26D27836-96C9-D79F-3FB5-CC39DB6C991B}"/>
              </a:ext>
            </a:extLst>
          </p:cNvPr>
          <p:cNvSpPr/>
          <p:nvPr/>
        </p:nvSpPr>
        <p:spPr>
          <a:xfrm>
            <a:off x="6247910" y="4340670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9" name="直方体 208">
            <a:extLst>
              <a:ext uri="{FF2B5EF4-FFF2-40B4-BE49-F238E27FC236}">
                <a16:creationId xmlns:a16="http://schemas.microsoft.com/office/drawing/2014/main" id="{75287719-FE9C-6E47-B3CA-3E58D1F5ED9E}"/>
              </a:ext>
            </a:extLst>
          </p:cNvPr>
          <p:cNvSpPr/>
          <p:nvPr/>
        </p:nvSpPr>
        <p:spPr>
          <a:xfrm>
            <a:off x="6247910" y="4310251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0" name="直方体 209">
            <a:extLst>
              <a:ext uri="{FF2B5EF4-FFF2-40B4-BE49-F238E27FC236}">
                <a16:creationId xmlns:a16="http://schemas.microsoft.com/office/drawing/2014/main" id="{10B31F24-24C1-20D8-1BBB-51DB98312754}"/>
              </a:ext>
            </a:extLst>
          </p:cNvPr>
          <p:cNvSpPr/>
          <p:nvPr/>
        </p:nvSpPr>
        <p:spPr>
          <a:xfrm>
            <a:off x="6247910" y="4279832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1" name="直方体 210">
            <a:extLst>
              <a:ext uri="{FF2B5EF4-FFF2-40B4-BE49-F238E27FC236}">
                <a16:creationId xmlns:a16="http://schemas.microsoft.com/office/drawing/2014/main" id="{30B87026-BB87-099D-824E-927AEC35FD2F}"/>
              </a:ext>
            </a:extLst>
          </p:cNvPr>
          <p:cNvSpPr/>
          <p:nvPr/>
        </p:nvSpPr>
        <p:spPr>
          <a:xfrm>
            <a:off x="6247910" y="4249413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2" name="直方体 211">
            <a:extLst>
              <a:ext uri="{FF2B5EF4-FFF2-40B4-BE49-F238E27FC236}">
                <a16:creationId xmlns:a16="http://schemas.microsoft.com/office/drawing/2014/main" id="{A4228DBE-21B1-55C7-9259-7E0E5579065E}"/>
              </a:ext>
            </a:extLst>
          </p:cNvPr>
          <p:cNvSpPr/>
          <p:nvPr/>
        </p:nvSpPr>
        <p:spPr>
          <a:xfrm>
            <a:off x="6247910" y="4218994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3" name="直方体 212">
            <a:extLst>
              <a:ext uri="{FF2B5EF4-FFF2-40B4-BE49-F238E27FC236}">
                <a16:creationId xmlns:a16="http://schemas.microsoft.com/office/drawing/2014/main" id="{96AC0214-6230-3E1D-6031-08983D965E30}"/>
              </a:ext>
            </a:extLst>
          </p:cNvPr>
          <p:cNvSpPr/>
          <p:nvPr/>
        </p:nvSpPr>
        <p:spPr>
          <a:xfrm>
            <a:off x="5610786" y="4959134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4" name="直方体 213">
            <a:extLst>
              <a:ext uri="{FF2B5EF4-FFF2-40B4-BE49-F238E27FC236}">
                <a16:creationId xmlns:a16="http://schemas.microsoft.com/office/drawing/2014/main" id="{D3C7C623-A5ED-7E00-97C7-8C645C0FD288}"/>
              </a:ext>
            </a:extLst>
          </p:cNvPr>
          <p:cNvSpPr/>
          <p:nvPr/>
        </p:nvSpPr>
        <p:spPr>
          <a:xfrm>
            <a:off x="5730439" y="4959134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5" name="直方体 214">
            <a:extLst>
              <a:ext uri="{FF2B5EF4-FFF2-40B4-BE49-F238E27FC236}">
                <a16:creationId xmlns:a16="http://schemas.microsoft.com/office/drawing/2014/main" id="{6C5931A2-D685-FF0A-5F82-2CC4C2673F40}"/>
              </a:ext>
            </a:extLst>
          </p:cNvPr>
          <p:cNvSpPr/>
          <p:nvPr/>
        </p:nvSpPr>
        <p:spPr>
          <a:xfrm>
            <a:off x="5850092" y="4959134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6" name="直方体 215">
            <a:extLst>
              <a:ext uri="{FF2B5EF4-FFF2-40B4-BE49-F238E27FC236}">
                <a16:creationId xmlns:a16="http://schemas.microsoft.com/office/drawing/2014/main" id="{F9971A6A-C134-7EEE-4043-F130E458F822}"/>
              </a:ext>
            </a:extLst>
          </p:cNvPr>
          <p:cNvSpPr/>
          <p:nvPr/>
        </p:nvSpPr>
        <p:spPr>
          <a:xfrm>
            <a:off x="5969745" y="4959134"/>
            <a:ext cx="136831" cy="276633"/>
          </a:xfrm>
          <a:prstGeom prst="cube">
            <a:avLst/>
          </a:prstGeom>
          <a:solidFill>
            <a:srgbClr val="A1D1E3"/>
          </a:solidFill>
          <a:ln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7" name="直方体 216">
            <a:extLst>
              <a:ext uri="{FF2B5EF4-FFF2-40B4-BE49-F238E27FC236}">
                <a16:creationId xmlns:a16="http://schemas.microsoft.com/office/drawing/2014/main" id="{2A2B6A57-9096-12FD-56F2-B8F7B43918E8}"/>
              </a:ext>
            </a:extLst>
          </p:cNvPr>
          <p:cNvSpPr/>
          <p:nvPr/>
        </p:nvSpPr>
        <p:spPr>
          <a:xfrm>
            <a:off x="6278392" y="5185191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8" name="直方体 217">
            <a:extLst>
              <a:ext uri="{FF2B5EF4-FFF2-40B4-BE49-F238E27FC236}">
                <a16:creationId xmlns:a16="http://schemas.microsoft.com/office/drawing/2014/main" id="{487CB172-AFA5-5C50-47F6-F12BCA45F561}"/>
              </a:ext>
            </a:extLst>
          </p:cNvPr>
          <p:cNvSpPr/>
          <p:nvPr/>
        </p:nvSpPr>
        <p:spPr>
          <a:xfrm>
            <a:off x="6278392" y="5154065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9" name="直方体 218">
            <a:extLst>
              <a:ext uri="{FF2B5EF4-FFF2-40B4-BE49-F238E27FC236}">
                <a16:creationId xmlns:a16="http://schemas.microsoft.com/office/drawing/2014/main" id="{0B86E042-C657-A509-D917-A32E68AF73EF}"/>
              </a:ext>
            </a:extLst>
          </p:cNvPr>
          <p:cNvSpPr/>
          <p:nvPr/>
        </p:nvSpPr>
        <p:spPr>
          <a:xfrm>
            <a:off x="6278392" y="5122940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0" name="直方体 219">
            <a:extLst>
              <a:ext uri="{FF2B5EF4-FFF2-40B4-BE49-F238E27FC236}">
                <a16:creationId xmlns:a16="http://schemas.microsoft.com/office/drawing/2014/main" id="{5BDE4AED-18E1-BBC6-05DA-AA015611C2D7}"/>
              </a:ext>
            </a:extLst>
          </p:cNvPr>
          <p:cNvSpPr/>
          <p:nvPr/>
        </p:nvSpPr>
        <p:spPr>
          <a:xfrm>
            <a:off x="6278392" y="5091815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1" name="直方体 220">
            <a:extLst>
              <a:ext uri="{FF2B5EF4-FFF2-40B4-BE49-F238E27FC236}">
                <a16:creationId xmlns:a16="http://schemas.microsoft.com/office/drawing/2014/main" id="{26CA461D-52D5-CCC3-31AE-D2972DDE48F8}"/>
              </a:ext>
            </a:extLst>
          </p:cNvPr>
          <p:cNvSpPr/>
          <p:nvPr/>
        </p:nvSpPr>
        <p:spPr>
          <a:xfrm>
            <a:off x="6278392" y="5060690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2" name="直方体 221">
            <a:extLst>
              <a:ext uri="{FF2B5EF4-FFF2-40B4-BE49-F238E27FC236}">
                <a16:creationId xmlns:a16="http://schemas.microsoft.com/office/drawing/2014/main" id="{DFF864EC-1385-7A90-83E0-AA4E247AE638}"/>
              </a:ext>
            </a:extLst>
          </p:cNvPr>
          <p:cNvSpPr/>
          <p:nvPr/>
        </p:nvSpPr>
        <p:spPr>
          <a:xfrm>
            <a:off x="6278392" y="5029565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3" name="直方体 222">
            <a:extLst>
              <a:ext uri="{FF2B5EF4-FFF2-40B4-BE49-F238E27FC236}">
                <a16:creationId xmlns:a16="http://schemas.microsoft.com/office/drawing/2014/main" id="{94C8A166-0967-23CB-49D8-1F0E80CD9202}"/>
              </a:ext>
            </a:extLst>
          </p:cNvPr>
          <p:cNvSpPr/>
          <p:nvPr/>
        </p:nvSpPr>
        <p:spPr>
          <a:xfrm>
            <a:off x="6278392" y="4998440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4" name="直方体 223">
            <a:extLst>
              <a:ext uri="{FF2B5EF4-FFF2-40B4-BE49-F238E27FC236}">
                <a16:creationId xmlns:a16="http://schemas.microsoft.com/office/drawing/2014/main" id="{67E97461-A953-2D65-791A-12A4B8F6A03F}"/>
              </a:ext>
            </a:extLst>
          </p:cNvPr>
          <p:cNvSpPr/>
          <p:nvPr/>
        </p:nvSpPr>
        <p:spPr>
          <a:xfrm>
            <a:off x="6278392" y="4967315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5" name="直方体 224">
            <a:extLst>
              <a:ext uri="{FF2B5EF4-FFF2-40B4-BE49-F238E27FC236}">
                <a16:creationId xmlns:a16="http://schemas.microsoft.com/office/drawing/2014/main" id="{7B18AD4E-9BC8-A5E9-0C6D-F7852453273C}"/>
              </a:ext>
            </a:extLst>
          </p:cNvPr>
          <p:cNvSpPr/>
          <p:nvPr/>
        </p:nvSpPr>
        <p:spPr>
          <a:xfrm>
            <a:off x="6278392" y="4936190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6" name="直方体 225">
            <a:extLst>
              <a:ext uri="{FF2B5EF4-FFF2-40B4-BE49-F238E27FC236}">
                <a16:creationId xmlns:a16="http://schemas.microsoft.com/office/drawing/2014/main" id="{7A0FFE65-6B4B-48CB-2DF1-96C34E1D7024}"/>
              </a:ext>
            </a:extLst>
          </p:cNvPr>
          <p:cNvSpPr/>
          <p:nvPr/>
        </p:nvSpPr>
        <p:spPr>
          <a:xfrm>
            <a:off x="6278392" y="4905065"/>
            <a:ext cx="177769" cy="79430"/>
          </a:xfrm>
          <a:prstGeom prst="cube">
            <a:avLst>
              <a:gd name="adj" fmla="val 61384"/>
            </a:avLst>
          </a:prstGeom>
          <a:solidFill>
            <a:srgbClr val="A1D1E3"/>
          </a:solidFill>
          <a:ln w="6350">
            <a:solidFill>
              <a:srgbClr val="4EAA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4A76F13-CBD2-37CC-FE28-49A4D55706E5}"/>
              </a:ext>
            </a:extLst>
          </p:cNvPr>
          <p:cNvGrpSpPr/>
          <p:nvPr/>
        </p:nvGrpSpPr>
        <p:grpSpPr>
          <a:xfrm>
            <a:off x="72000" y="6572707"/>
            <a:ext cx="6832422" cy="839598"/>
            <a:chOff x="-3363812" y="927668"/>
            <a:chExt cx="6249557" cy="839598"/>
          </a:xfrm>
        </p:grpSpPr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BC25EAE5-C9C5-D14B-38E1-A5445F6AA50D}"/>
                </a:ext>
              </a:extLst>
            </p:cNvPr>
            <p:cNvSpPr txBox="1"/>
            <p:nvPr/>
          </p:nvSpPr>
          <p:spPr>
            <a:xfrm>
              <a:off x="-3271957" y="1256677"/>
              <a:ext cx="6157702" cy="5105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08000" indent="-108000">
                <a:lnSpc>
                  <a:spcPct val="120000"/>
                </a:lnSpc>
                <a:buSzPct val="90000"/>
                <a:buFont typeface="Wingdings" panose="05000000000000000000" pitchFamily="2" charset="2"/>
                <a:buChar char="l"/>
              </a:pP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中小企業基本法に定める中小企業者</a:t>
              </a:r>
              <a:endPara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108000" indent="-108000">
                <a:lnSpc>
                  <a:spcPct val="120000"/>
                </a:lnSpc>
                <a:buSzPct val="90000"/>
                <a:buFont typeface="Wingdings" panose="05000000000000000000" pitchFamily="2" charset="2"/>
                <a:buChar char="l"/>
              </a:pP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会社法上の会社に該当せず、前年度もしくは直近１年間のエネルギー使用量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(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原油換算値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)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が</a:t>
              </a:r>
              <a:r>
                <a:rPr lang="en-US" altLang="ja-JP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1,500kl</a:t>
              </a:r>
              <a:r>
                <a:rPr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未満の事業所</a:t>
              </a:r>
              <a:r>
                <a:rPr lang="en-US" altLang="ja-JP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※</a:t>
              </a:r>
              <a:endPara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108000" indent="-108000">
                <a:lnSpc>
                  <a:spcPct val="120000"/>
                </a:lnSpc>
                <a:buSzPct val="90000"/>
                <a:buFont typeface="BIZ UDゴシック" panose="020B0400000000000000" pitchFamily="49" charset="-128"/>
                <a:buChar char="※"/>
              </a:pP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会社法上の会社に該当しない事業者：社会福祉法人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医療法人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学校法人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特定非営利活動法人</a:t>
              </a:r>
              <a:r>
                <a:rPr kumimoji="1" lang="en-US" altLang="ja-JP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(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ＮＰＯ法人</a:t>
              </a:r>
              <a:r>
                <a:rPr kumimoji="1" lang="en-US" altLang="ja-JP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)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協同組合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等</a:t>
              </a:r>
              <a:endPara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2CAF6C46-8D0D-FCCE-69FA-6FD5938BD928}"/>
                </a:ext>
              </a:extLst>
            </p:cNvPr>
            <p:cNvSpPr txBox="1"/>
            <p:nvPr/>
          </p:nvSpPr>
          <p:spPr>
            <a:xfrm flipH="1">
              <a:off x="-3363812" y="927668"/>
              <a:ext cx="5927200" cy="343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■ 対象の事業者</a:t>
              </a:r>
              <a:r>
                <a:rPr kumimoji="1"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</a:t>
              </a: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以下のいずれかに該当する事業者は、省エネ診断を受診することができます。）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</p:grpSp>
      <p:sp>
        <p:nvSpPr>
          <p:cNvPr id="229" name="平行四辺形 228">
            <a:extLst>
              <a:ext uri="{FF2B5EF4-FFF2-40B4-BE49-F238E27FC236}">
                <a16:creationId xmlns:a16="http://schemas.microsoft.com/office/drawing/2014/main" id="{D4343D1D-9996-3283-7F6F-BB75AACB4D35}"/>
              </a:ext>
            </a:extLst>
          </p:cNvPr>
          <p:cNvSpPr/>
          <p:nvPr/>
        </p:nvSpPr>
        <p:spPr>
          <a:xfrm>
            <a:off x="4647474" y="2870655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0" name="平行四辺形 229">
            <a:extLst>
              <a:ext uri="{FF2B5EF4-FFF2-40B4-BE49-F238E27FC236}">
                <a16:creationId xmlns:a16="http://schemas.microsoft.com/office/drawing/2014/main" id="{5E61C8FE-F497-385A-1EDC-D56BA7177A27}"/>
              </a:ext>
            </a:extLst>
          </p:cNvPr>
          <p:cNvSpPr/>
          <p:nvPr/>
        </p:nvSpPr>
        <p:spPr>
          <a:xfrm>
            <a:off x="4648353" y="4254844"/>
            <a:ext cx="247467" cy="103514"/>
          </a:xfrm>
          <a:prstGeom prst="parallelogram">
            <a:avLst>
              <a:gd name="adj" fmla="val 55001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DDA380D1-DA14-4DA7-6B96-7627E8402AFC}"/>
              </a:ext>
            </a:extLst>
          </p:cNvPr>
          <p:cNvSpPr txBox="1"/>
          <p:nvPr/>
        </p:nvSpPr>
        <p:spPr>
          <a:xfrm flipH="1">
            <a:off x="155835" y="1198534"/>
            <a:ext cx="1836000" cy="72000"/>
          </a:xfrm>
          <a:prstGeom prst="rect">
            <a:avLst/>
          </a:prstGeom>
          <a:solidFill>
            <a:srgbClr val="68A669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8AA5C71-FD27-63A5-3458-59DF7CA03A24}"/>
              </a:ext>
            </a:extLst>
          </p:cNvPr>
          <p:cNvSpPr txBox="1"/>
          <p:nvPr/>
        </p:nvSpPr>
        <p:spPr>
          <a:xfrm flipH="1">
            <a:off x="143309" y="2118510"/>
            <a:ext cx="2736000" cy="72000"/>
          </a:xfrm>
          <a:prstGeom prst="rect">
            <a:avLst/>
          </a:prstGeom>
          <a:solidFill>
            <a:srgbClr val="68A669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591" dirty="0">
              <a:highlight>
                <a:srgbClr val="FFFF00"/>
              </a:highligh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174F3D5E-01A5-99D0-06A8-9F58C7C1D255}"/>
              </a:ext>
            </a:extLst>
          </p:cNvPr>
          <p:cNvSpPr txBox="1"/>
          <p:nvPr/>
        </p:nvSpPr>
        <p:spPr>
          <a:xfrm flipH="1">
            <a:off x="55605" y="938198"/>
            <a:ext cx="215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①設備単位プラン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191AC2-298D-4D9F-160F-4BA3BB9414F0}"/>
              </a:ext>
            </a:extLst>
          </p:cNvPr>
          <p:cNvSpPr txBox="1"/>
          <p:nvPr/>
        </p:nvSpPr>
        <p:spPr>
          <a:xfrm flipH="1">
            <a:off x="56353" y="1849735"/>
            <a:ext cx="319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②工場・事業所全体プラン</a:t>
            </a:r>
            <a:endParaRPr kumimoji="1"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B4130ADC-EA8D-8B38-DA2B-AF412669FB12}"/>
              </a:ext>
            </a:extLst>
          </p:cNvPr>
          <p:cNvSpPr txBox="1"/>
          <p:nvPr/>
        </p:nvSpPr>
        <p:spPr>
          <a:xfrm flipH="1">
            <a:off x="72000" y="44520"/>
            <a:ext cx="3043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 ご負担額（税込）</a:t>
            </a:r>
            <a:endParaRPr kumimoji="1"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8B713FB-69E0-BDB1-48F5-5740568D1C8A}"/>
              </a:ext>
            </a:extLst>
          </p:cNvPr>
          <p:cNvSpPr txBox="1"/>
          <p:nvPr/>
        </p:nvSpPr>
        <p:spPr>
          <a:xfrm>
            <a:off x="1982883" y="1298862"/>
            <a:ext cx="14644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ご負担額（税込）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24B4BA5-8717-C46A-F0ED-FF182E7651B9}"/>
              </a:ext>
            </a:extLst>
          </p:cNvPr>
          <p:cNvGrpSpPr/>
          <p:nvPr/>
        </p:nvGrpSpPr>
        <p:grpSpPr>
          <a:xfrm>
            <a:off x="3542160" y="246821"/>
            <a:ext cx="3404768" cy="1825838"/>
            <a:chOff x="3542160" y="246821"/>
            <a:chExt cx="3404768" cy="1825838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1FF63F3-41AE-ECB5-20D9-2F76BCCBF5A6}"/>
                </a:ext>
              </a:extLst>
            </p:cNvPr>
            <p:cNvSpPr/>
            <p:nvPr/>
          </p:nvSpPr>
          <p:spPr>
            <a:xfrm>
              <a:off x="3786144" y="246821"/>
              <a:ext cx="2845645" cy="1825838"/>
            </a:xfrm>
            <a:prstGeom prst="ellipse">
              <a:avLst/>
            </a:prstGeom>
            <a:solidFill>
              <a:srgbClr val="D7E7F5">
                <a:alpha val="8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6DBAD709-4E51-1CBA-3FAC-54A8A62AA695}"/>
                </a:ext>
              </a:extLst>
            </p:cNvPr>
            <p:cNvSpPr/>
            <p:nvPr/>
          </p:nvSpPr>
          <p:spPr>
            <a:xfrm>
              <a:off x="3542160" y="376349"/>
              <a:ext cx="3404768" cy="3375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>
              <a:scene3d>
                <a:camera prst="orthographicFront"/>
                <a:lightRig rig="threePt" dir="t"/>
              </a:scene3d>
              <a:sp3d contourW="88900">
                <a:contourClr>
                  <a:srgbClr val="FFC000"/>
                </a:contourClr>
              </a:sp3d>
            </a:bodyPr>
            <a:lstStyle/>
            <a:p>
              <a:pPr algn="ctr"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kumimoji="1" lang="ja-JP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設備単位プランの対象設備</a:t>
              </a:r>
              <a:endPara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956E012-8ADA-47B9-4CEE-43E443A19573}"/>
                </a:ext>
              </a:extLst>
            </p:cNvPr>
            <p:cNvSpPr txBox="1"/>
            <p:nvPr/>
          </p:nvSpPr>
          <p:spPr>
            <a:xfrm flipH="1">
              <a:off x="4298105" y="1669645"/>
              <a:ext cx="7950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コンプレッサ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id="{9D66930C-B9D2-B355-193F-D3F63E5B9635}"/>
                </a:ext>
              </a:extLst>
            </p:cNvPr>
            <p:cNvSpPr txBox="1"/>
            <p:nvPr/>
          </p:nvSpPr>
          <p:spPr>
            <a:xfrm flipH="1">
              <a:off x="4924900" y="1671587"/>
              <a:ext cx="699346" cy="22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生産設備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28" name="テキスト ボックス 227">
              <a:extLst>
                <a:ext uri="{FF2B5EF4-FFF2-40B4-BE49-F238E27FC236}">
                  <a16:creationId xmlns:a16="http://schemas.microsoft.com/office/drawing/2014/main" id="{D6F7995B-D6A0-04CD-BC5E-B4829E73671E}"/>
                </a:ext>
              </a:extLst>
            </p:cNvPr>
            <p:cNvSpPr txBox="1"/>
            <p:nvPr/>
          </p:nvSpPr>
          <p:spPr>
            <a:xfrm flipH="1">
              <a:off x="5413331" y="1661467"/>
              <a:ext cx="699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給排水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・排水処理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55" name="テキスト ボックス 254">
              <a:extLst>
                <a:ext uri="{FF2B5EF4-FFF2-40B4-BE49-F238E27FC236}">
                  <a16:creationId xmlns:a16="http://schemas.microsoft.com/office/drawing/2014/main" id="{9EACCA1A-6E9D-E056-B5C2-313354D92A15}"/>
                </a:ext>
              </a:extLst>
            </p:cNvPr>
            <p:cNvSpPr txBox="1"/>
            <p:nvPr/>
          </p:nvSpPr>
          <p:spPr>
            <a:xfrm flipH="1">
              <a:off x="6001607" y="1660261"/>
              <a:ext cx="699346" cy="22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デマンド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B4063579-D244-0DFD-E5F4-043C6CFF8241}"/>
                </a:ext>
              </a:extLst>
            </p:cNvPr>
            <p:cNvSpPr txBox="1"/>
            <p:nvPr/>
          </p:nvSpPr>
          <p:spPr>
            <a:xfrm flipH="1">
              <a:off x="3839377" y="1034196"/>
              <a:ext cx="6528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空調設備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89A388CA-338E-6120-CF1D-CFA025054675}"/>
                </a:ext>
              </a:extLst>
            </p:cNvPr>
            <p:cNvSpPr txBox="1"/>
            <p:nvPr/>
          </p:nvSpPr>
          <p:spPr>
            <a:xfrm flipH="1">
              <a:off x="4869058" y="1021913"/>
              <a:ext cx="6528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ボイラ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・給湯器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F647796-E491-5359-34DA-51FCBB76E49C}"/>
                </a:ext>
              </a:extLst>
            </p:cNvPr>
            <p:cNvSpPr txBox="1"/>
            <p:nvPr/>
          </p:nvSpPr>
          <p:spPr>
            <a:xfrm flipH="1">
              <a:off x="5509910" y="1044723"/>
              <a:ext cx="4991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工業炉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EDAC67BD-48F9-E4AC-55DB-AED5EF8CF2BA}"/>
                </a:ext>
              </a:extLst>
            </p:cNvPr>
            <p:cNvSpPr txBox="1"/>
            <p:nvPr/>
          </p:nvSpPr>
          <p:spPr>
            <a:xfrm flipH="1">
              <a:off x="5909037" y="1037047"/>
              <a:ext cx="7154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受変電設備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3E607DBC-F6E5-CFC4-50F3-3C22B03F5096}"/>
                </a:ext>
              </a:extLst>
            </p:cNvPr>
            <p:cNvSpPr txBox="1"/>
            <p:nvPr/>
          </p:nvSpPr>
          <p:spPr>
            <a:xfrm flipH="1">
              <a:off x="4391311" y="1034197"/>
              <a:ext cx="6528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照明設備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pic>
          <p:nvPicPr>
            <p:cNvPr id="42" name="図 41" descr="ロゴ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44AD9241-EB9B-117E-0DD1-A4A27B5D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582" y="702036"/>
              <a:ext cx="364341" cy="364341"/>
            </a:xfrm>
            <a:prstGeom prst="roundRect">
              <a:avLst>
                <a:gd name="adj" fmla="val 8824"/>
              </a:avLst>
            </a:prstGeom>
          </p:spPr>
        </p:pic>
        <p:pic>
          <p:nvPicPr>
            <p:cNvPr id="43" name="図 42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1C2033F4-3832-EAC3-44E9-3405166DA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560" y="700430"/>
              <a:ext cx="364341" cy="364341"/>
            </a:xfrm>
            <a:prstGeom prst="roundRect">
              <a:avLst>
                <a:gd name="adj" fmla="val 9696"/>
              </a:avLst>
            </a:prstGeom>
          </p:spPr>
        </p:pic>
        <p:pic>
          <p:nvPicPr>
            <p:cNvPr id="44" name="図 43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F1957A49-3FFC-9031-D758-CABB0025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151" y="698284"/>
              <a:ext cx="364341" cy="364341"/>
            </a:xfrm>
            <a:prstGeom prst="roundRect">
              <a:avLst>
                <a:gd name="adj" fmla="val 9696"/>
              </a:avLst>
            </a:prstGeom>
          </p:spPr>
        </p:pic>
        <p:pic>
          <p:nvPicPr>
            <p:cNvPr id="45" name="図 44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53BDC3F6-391C-0C76-B84D-A97476A92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171" y="1331324"/>
              <a:ext cx="364341" cy="364341"/>
            </a:xfrm>
            <a:prstGeom prst="roundRect">
              <a:avLst>
                <a:gd name="adj" fmla="val 9913"/>
              </a:avLst>
            </a:prstGeom>
          </p:spPr>
        </p:pic>
        <p:pic>
          <p:nvPicPr>
            <p:cNvPr id="46" name="図 45" descr="文字が書かれている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53BAD04E-44A4-6F43-7E6A-3D2B7BCA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554" y="1327319"/>
              <a:ext cx="364341" cy="364341"/>
            </a:xfrm>
            <a:prstGeom prst="roundRect">
              <a:avLst>
                <a:gd name="adj" fmla="val 8825"/>
              </a:avLst>
            </a:prstGeom>
          </p:spPr>
        </p:pic>
        <p:pic>
          <p:nvPicPr>
            <p:cNvPr id="47" name="図 46" descr="グラフ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262C4235-686F-F3C0-65B1-0D31AEA4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45" y="1337840"/>
              <a:ext cx="364341" cy="364341"/>
            </a:xfrm>
            <a:prstGeom prst="roundRect">
              <a:avLst>
                <a:gd name="adj" fmla="val 9478"/>
              </a:avLst>
            </a:prstGeom>
          </p:spPr>
        </p:pic>
        <p:pic>
          <p:nvPicPr>
            <p:cNvPr id="48" name="図 47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D9154B2-EE08-B9AB-9EEA-E5BBC54F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978" y="1331552"/>
              <a:ext cx="364341" cy="364341"/>
            </a:xfrm>
            <a:prstGeom prst="roundRect">
              <a:avLst>
                <a:gd name="adj" fmla="val 9696"/>
              </a:avLst>
            </a:prstGeom>
          </p:spPr>
        </p:pic>
        <p:pic>
          <p:nvPicPr>
            <p:cNvPr id="49" name="図 48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EA3EF711-B772-FEB7-860B-4D0531E38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708" y="1328943"/>
              <a:ext cx="364341" cy="364341"/>
            </a:xfrm>
            <a:prstGeom prst="roundRect">
              <a:avLst>
                <a:gd name="adj" fmla="val 9478"/>
              </a:avLst>
            </a:prstGeom>
          </p:spPr>
        </p:pic>
        <p:pic>
          <p:nvPicPr>
            <p:cNvPr id="50" name="図 49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10B20D19-616F-548E-CA02-D1F3E08F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635" y="693793"/>
              <a:ext cx="367488" cy="367488"/>
            </a:xfrm>
            <a:prstGeom prst="roundRect">
              <a:avLst>
                <a:gd name="adj" fmla="val 9115"/>
              </a:avLst>
            </a:prstGeom>
          </p:spPr>
        </p:pic>
        <p:pic>
          <p:nvPicPr>
            <p:cNvPr id="51" name="図 50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AE19CAFA-9820-8BC1-CDEE-5CFC70738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084" y="690880"/>
              <a:ext cx="366806" cy="366806"/>
            </a:xfrm>
            <a:prstGeom prst="roundRect">
              <a:avLst>
                <a:gd name="adj" fmla="val 9189"/>
              </a:avLst>
            </a:prstGeom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BEBC20D6-B69C-C79B-28C5-0EA2213D71CE}"/>
                </a:ext>
              </a:extLst>
            </p:cNvPr>
            <p:cNvSpPr txBox="1"/>
            <p:nvPr/>
          </p:nvSpPr>
          <p:spPr>
            <a:xfrm flipH="1">
              <a:off x="3720780" y="1656515"/>
              <a:ext cx="815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冷凍冷蔵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algn="ctr"/>
              <a:r>
                <a:rPr kumimoji="1" lang="ja-JP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設備</a:t>
              </a:r>
              <a:endParaRPr kumimoji="1"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22" name="四角形: 上の 2 つの角を丸める 21">
            <a:extLst>
              <a:ext uri="{FF2B5EF4-FFF2-40B4-BE49-F238E27FC236}">
                <a16:creationId xmlns:a16="http://schemas.microsoft.com/office/drawing/2014/main" id="{6CD8A54D-E4C6-41B1-F5FD-FC44A8FE779E}"/>
              </a:ext>
            </a:extLst>
          </p:cNvPr>
          <p:cNvSpPr/>
          <p:nvPr/>
        </p:nvSpPr>
        <p:spPr>
          <a:xfrm>
            <a:off x="-17852" y="9578741"/>
            <a:ext cx="3528000" cy="252000"/>
          </a:xfrm>
          <a:prstGeom prst="round2SameRect">
            <a:avLst>
              <a:gd name="adj1" fmla="val 0"/>
              <a:gd name="adj2" fmla="val 59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［受付時間］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12:00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17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（土日祝日を除く）</a:t>
            </a:r>
            <a:endParaRPr kumimoji="1" lang="ja-JP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515305-CC23-1753-0D99-A94B20DCF93E}"/>
              </a:ext>
            </a:extLst>
          </p:cNvPr>
          <p:cNvSpPr txBox="1"/>
          <p:nvPr/>
        </p:nvSpPr>
        <p:spPr>
          <a:xfrm flipH="1">
            <a:off x="47625" y="8287581"/>
            <a:ext cx="3600000" cy="62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省エネ診断・伴走支援の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詳しい情報・お申込みはこちら！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F2C482E-584A-5683-1DBB-1AC36CEBB73F}"/>
              </a:ext>
            </a:extLst>
          </p:cNvPr>
          <p:cNvSpPr txBox="1"/>
          <p:nvPr/>
        </p:nvSpPr>
        <p:spPr>
          <a:xfrm>
            <a:off x="765000" y="8926076"/>
            <a:ext cx="1908000" cy="277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＜本事業のお問合せ先＞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84FDA2C-A2EA-A56F-3DA9-0D5AD0043356}"/>
              </a:ext>
            </a:extLst>
          </p:cNvPr>
          <p:cNvSpPr txBox="1"/>
          <p:nvPr/>
        </p:nvSpPr>
        <p:spPr>
          <a:xfrm>
            <a:off x="-17852" y="9348795"/>
            <a:ext cx="3672000" cy="277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[</a:t>
            </a:r>
            <a:r>
              <a:rPr kumimoji="1" lang="ja-JP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ナビダイヤル</a:t>
            </a:r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]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0570-000-680</a:t>
            </a:r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[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ＩＰ電話専用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]</a:t>
            </a:r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042-303-0413</a:t>
            </a:r>
            <a:endParaRPr kumimoji="1" lang="ja-JP" alt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C9AFED-0C8F-7EA4-4E7B-05FEC2117831}"/>
              </a:ext>
            </a:extLst>
          </p:cNvPr>
          <p:cNvSpPr txBox="1"/>
          <p:nvPr/>
        </p:nvSpPr>
        <p:spPr>
          <a:xfrm>
            <a:off x="4185000" y="8928000"/>
            <a:ext cx="1908000" cy="2520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＜診断機関のお問合せ先＞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A592A23-6A95-C0CD-D0D0-9957CC53A492}"/>
              </a:ext>
            </a:extLst>
          </p:cNvPr>
          <p:cNvSpPr txBox="1"/>
          <p:nvPr/>
        </p:nvSpPr>
        <p:spPr>
          <a:xfrm>
            <a:off x="-16587" y="9133962"/>
            <a:ext cx="3240000" cy="2520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[ </a:t>
            </a:r>
            <a:r>
              <a: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窓　口 </a:t>
            </a:r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]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一般社団法人 環境共創イニシアチブ</a:t>
            </a:r>
          </a:p>
        </p:txBody>
      </p:sp>
      <p:pic>
        <p:nvPicPr>
          <p:cNvPr id="72" name="図 71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2484443-5228-F356-83D4-42BBE31DF6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6032" r="5764" b="4814"/>
          <a:stretch>
            <a:fillRect/>
          </a:stretch>
        </p:blipFill>
        <p:spPr>
          <a:xfrm>
            <a:off x="5068229" y="8297106"/>
            <a:ext cx="610911" cy="612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336F90-19CE-46AB-5F91-F9256DC116BF}"/>
              </a:ext>
            </a:extLst>
          </p:cNvPr>
          <p:cNvSpPr txBox="1"/>
          <p:nvPr/>
        </p:nvSpPr>
        <p:spPr>
          <a:xfrm>
            <a:off x="3015416" y="8632662"/>
            <a:ext cx="2088000" cy="216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https://shoeneshindan.jp/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905883B8-F200-D40B-9A7F-63B2CA04A0F1}"/>
              </a:ext>
            </a:extLst>
          </p:cNvPr>
          <p:cNvCxnSpPr/>
          <p:nvPr/>
        </p:nvCxnSpPr>
        <p:spPr>
          <a:xfrm>
            <a:off x="0" y="8957313"/>
            <a:ext cx="68288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1AA7087C-5198-590B-225B-948061A6D74E}"/>
              </a:ext>
            </a:extLst>
          </p:cNvPr>
          <p:cNvCxnSpPr>
            <a:cxnSpLocks/>
          </p:cNvCxnSpPr>
          <p:nvPr/>
        </p:nvCxnSpPr>
        <p:spPr>
          <a:xfrm>
            <a:off x="3429000" y="8977311"/>
            <a:ext cx="0" cy="9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408C3799-38D5-65DE-B71F-80B5CAC397FE}"/>
              </a:ext>
            </a:extLst>
          </p:cNvPr>
          <p:cNvSpPr/>
          <p:nvPr/>
        </p:nvSpPr>
        <p:spPr>
          <a:xfrm>
            <a:off x="3017161" y="8384493"/>
            <a:ext cx="1260000" cy="21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省エネ診断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857A9FE7-6AB1-B565-3A3E-624EA79A4D5A}"/>
              </a:ext>
            </a:extLst>
          </p:cNvPr>
          <p:cNvSpPr/>
          <p:nvPr/>
        </p:nvSpPr>
        <p:spPr>
          <a:xfrm>
            <a:off x="4307360" y="8382831"/>
            <a:ext cx="612000" cy="21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検索</a:t>
            </a: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E8DF83CB-B757-4F1B-ED14-094C4A3D8C1B}"/>
              </a:ext>
            </a:extLst>
          </p:cNvPr>
          <p:cNvGrpSpPr/>
          <p:nvPr/>
        </p:nvGrpSpPr>
        <p:grpSpPr>
          <a:xfrm>
            <a:off x="5797114" y="8167803"/>
            <a:ext cx="957732" cy="954239"/>
            <a:chOff x="5794703" y="8177225"/>
            <a:chExt cx="957732" cy="954239"/>
          </a:xfrm>
        </p:grpSpPr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62D88A32-B310-ADDB-A026-60824F7D6E78}"/>
                </a:ext>
              </a:extLst>
            </p:cNvPr>
            <p:cNvSpPr/>
            <p:nvPr/>
          </p:nvSpPr>
          <p:spPr>
            <a:xfrm rot="2337605" flipV="1">
              <a:off x="5794703" y="8177225"/>
              <a:ext cx="863643" cy="954239"/>
            </a:xfrm>
            <a:custGeom>
              <a:avLst/>
              <a:gdLst>
                <a:gd name="connsiteX0" fmla="*/ 250733 w 863643"/>
                <a:gd name="connsiteY0" fmla="*/ 790106 h 954239"/>
                <a:gd name="connsiteX1" fmla="*/ 823724 w 863643"/>
                <a:gd name="connsiteY1" fmla="*/ 883066 h 954239"/>
                <a:gd name="connsiteX2" fmla="*/ 612910 w 863643"/>
                <a:gd name="connsiteY2" fmla="*/ 342217 h 954239"/>
                <a:gd name="connsiteX3" fmla="*/ 362866 w 863643"/>
                <a:gd name="connsiteY3" fmla="*/ 203279 h 954239"/>
                <a:gd name="connsiteX4" fmla="*/ 343760 w 863643"/>
                <a:gd name="connsiteY4" fmla="*/ 198616 h 954239"/>
                <a:gd name="connsiteX5" fmla="*/ 303077 w 863643"/>
                <a:gd name="connsiteY5" fmla="*/ 111917 h 954239"/>
                <a:gd name="connsiteX6" fmla="*/ 220294 w 863643"/>
                <a:gd name="connsiteY6" fmla="*/ 0 h 954239"/>
                <a:gd name="connsiteX7" fmla="*/ 231192 w 863643"/>
                <a:gd name="connsiteY7" fmla="*/ 108637 h 954239"/>
                <a:gd name="connsiteX8" fmla="*/ 230306 w 863643"/>
                <a:gd name="connsiteY8" fmla="*/ 179822 h 954239"/>
                <a:gd name="connsiteX9" fmla="*/ 208098 w 863643"/>
                <a:gd name="connsiteY9" fmla="*/ 178170 h 954239"/>
                <a:gd name="connsiteX10" fmla="*/ 39919 w 863643"/>
                <a:gd name="connsiteY10" fmla="*/ 249257 h 954239"/>
                <a:gd name="connsiteX11" fmla="*/ 250733 w 863643"/>
                <a:gd name="connsiteY11" fmla="*/ 790106 h 9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3643" h="954239">
                  <a:moveTo>
                    <a:pt x="250733" y="790106"/>
                  </a:moveTo>
                  <a:cubicBezTo>
                    <a:pt x="467175" y="965128"/>
                    <a:pt x="723711" y="1006747"/>
                    <a:pt x="823724" y="883066"/>
                  </a:cubicBezTo>
                  <a:cubicBezTo>
                    <a:pt x="923736" y="759385"/>
                    <a:pt x="829352" y="517239"/>
                    <a:pt x="612910" y="342217"/>
                  </a:cubicBezTo>
                  <a:cubicBezTo>
                    <a:pt x="531744" y="276584"/>
                    <a:pt x="444940" y="229710"/>
                    <a:pt x="362866" y="203279"/>
                  </a:cubicBezTo>
                  <a:lnTo>
                    <a:pt x="343760" y="198616"/>
                  </a:lnTo>
                  <a:lnTo>
                    <a:pt x="303077" y="111917"/>
                  </a:lnTo>
                  <a:cubicBezTo>
                    <a:pt x="282942" y="77609"/>
                    <a:pt x="256592" y="40803"/>
                    <a:pt x="220294" y="0"/>
                  </a:cubicBezTo>
                  <a:cubicBezTo>
                    <a:pt x="226752" y="38859"/>
                    <a:pt x="229981" y="74694"/>
                    <a:pt x="231192" y="108637"/>
                  </a:cubicBezTo>
                  <a:lnTo>
                    <a:pt x="230306" y="179822"/>
                  </a:lnTo>
                  <a:lnTo>
                    <a:pt x="208098" y="178170"/>
                  </a:lnTo>
                  <a:cubicBezTo>
                    <a:pt x="136939" y="179742"/>
                    <a:pt x="77424" y="202877"/>
                    <a:pt x="39919" y="249257"/>
                  </a:cubicBezTo>
                  <a:cubicBezTo>
                    <a:pt x="-60094" y="372938"/>
                    <a:pt x="34291" y="615084"/>
                    <a:pt x="250733" y="790106"/>
                  </a:cubicBezTo>
                  <a:close/>
                </a:path>
              </a:pathLst>
            </a:custGeom>
            <a:solidFill>
              <a:srgbClr val="E3F3F9"/>
            </a:solidFill>
            <a:ln>
              <a:noFill/>
            </a:ln>
            <a:effectLst>
              <a:outerShdw blurRad="25400" dist="25400" dir="2700000" algn="tl" rotWithShape="0">
                <a:schemeClr val="tx1">
                  <a:lumMod val="75000"/>
                  <a:lumOff val="25000"/>
                  <a:alpha val="5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9" name="図 78" descr="図形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E91A1D1A-4B60-32FF-689E-AF478DB5C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89607" y="8443220"/>
              <a:ext cx="289493" cy="288000"/>
            </a:xfrm>
            <a:prstGeom prst="rect">
              <a:avLst/>
            </a:prstGeom>
          </p:spPr>
        </p:pic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A83AA507-2647-029B-F953-3A3BE7C29F2A}"/>
                </a:ext>
              </a:extLst>
            </p:cNvPr>
            <p:cNvSpPr txBox="1"/>
            <p:nvPr/>
          </p:nvSpPr>
          <p:spPr>
            <a:xfrm>
              <a:off x="6212435" y="8489262"/>
              <a:ext cx="540000" cy="2160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ja-JP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が目印！</a:t>
              </a: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16B341-1A9F-BBB1-836F-BD9A90041C91}"/>
              </a:ext>
            </a:extLst>
          </p:cNvPr>
          <p:cNvSpPr/>
          <p:nvPr/>
        </p:nvSpPr>
        <p:spPr>
          <a:xfrm>
            <a:off x="3447360" y="9215616"/>
            <a:ext cx="2845645" cy="666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エス・ビー・エス株式会社</a:t>
            </a:r>
            <a:endParaRPr kumimoji="1" lang="en-US" altLang="ja-JP" sz="1400" dirty="0"/>
          </a:p>
          <a:p>
            <a:pPr algn="ctr"/>
            <a:r>
              <a:rPr kumimoji="1" lang="en-US" altLang="ja-JP" sz="1100" dirty="0"/>
              <a:t>TEL: 03-3354-4702</a:t>
            </a:r>
            <a:r>
              <a:rPr kumimoji="1" lang="ja-JP" altLang="en-US" sz="1100" dirty="0"/>
              <a:t>　</a:t>
            </a:r>
            <a:r>
              <a:rPr kumimoji="1" lang="ja-JP" altLang="en-US" sz="800" dirty="0"/>
              <a:t>担当：三輪</a:t>
            </a:r>
            <a:endParaRPr kumimoji="1" lang="en-US" altLang="ja-JP" sz="800" dirty="0"/>
          </a:p>
          <a:p>
            <a:pPr algn="ctr"/>
            <a:r>
              <a:rPr kumimoji="1" lang="ja-JP" altLang="en-US" sz="800" dirty="0"/>
              <a:t>ホームページ：</a:t>
            </a:r>
            <a:r>
              <a:rPr kumimoji="1" lang="en-US" altLang="ja-JP" sz="1100" dirty="0"/>
              <a:t>https://www.eco-sbs.com/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7CCCED6-F113-CD07-DAAD-4D50E48207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4248" y="9088331"/>
            <a:ext cx="674478" cy="6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be0989-64f7-441e-aa02-c5c5aa867ee7">
      <Terms xmlns="http://schemas.microsoft.com/office/infopath/2007/PartnerControls"/>
    </lcf76f155ced4ddcb4097134ff3c332f>
    <TaxCatchAll xmlns="9044045f-0ba1-4409-97e1-bf10dbe4d6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E28FAAEBC93B741A5688F63C0F92E23" ma:contentTypeVersion="14" ma:contentTypeDescription="新しいドキュメントを作成します。" ma:contentTypeScope="" ma:versionID="285c5a9432b1e32b87ed3dc7faf6d0f2">
  <xsd:schema xmlns:xsd="http://www.w3.org/2001/XMLSchema" xmlns:xs="http://www.w3.org/2001/XMLSchema" xmlns:p="http://schemas.microsoft.com/office/2006/metadata/properties" xmlns:ns2="c9be0989-64f7-441e-aa02-c5c5aa867ee7" xmlns:ns3="9044045f-0ba1-4409-97e1-bf10dbe4d6dd" targetNamespace="http://schemas.microsoft.com/office/2006/metadata/properties" ma:root="true" ma:fieldsID="3e8f91f4c3b05117a1f419b9283456cf" ns2:_="" ns3:_="">
    <xsd:import namespace="c9be0989-64f7-441e-aa02-c5c5aa867ee7"/>
    <xsd:import namespace="9044045f-0ba1-4409-97e1-bf10dbe4d6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e0989-64f7-441e-aa02-c5c5aa867e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44f350e5-5ca2-406b-a649-80dd3726bd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4045f-0ba1-4409-97e1-bf10dbe4d6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34cd1d9-3b74-411b-a250-d84fa95c0e01}" ma:internalName="TaxCatchAll" ma:showField="CatchAllData" ma:web="9044045f-0ba1-4409-97e1-bf10dbe4d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1856CE-8FD2-4BD5-82A7-F98CCCEA0E03}">
  <ds:schemaRefs>
    <ds:schemaRef ds:uri="http://schemas.microsoft.com/office/2006/metadata/properties"/>
    <ds:schemaRef ds:uri="http://schemas.microsoft.com/office/infopath/2007/PartnerControls"/>
    <ds:schemaRef ds:uri="c9be0989-64f7-441e-aa02-c5c5aa867ee7"/>
    <ds:schemaRef ds:uri="9044045f-0ba1-4409-97e1-bf10dbe4d6dd"/>
  </ds:schemaRefs>
</ds:datastoreItem>
</file>

<file path=customXml/itemProps2.xml><?xml version="1.0" encoding="utf-8"?>
<ds:datastoreItem xmlns:ds="http://schemas.openxmlformats.org/officeDocument/2006/customXml" ds:itemID="{FE028160-5AEB-41D5-9CF5-DA1FDE6D9C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5A3BEF-B98A-4991-8B67-49C412B8C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be0989-64f7-441e-aa02-c5c5aa867ee7"/>
    <ds:schemaRef ds:uri="9044045f-0ba1-4409-97e1-bf10dbe4d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672</Words>
  <Application>Microsoft Office PowerPoint</Application>
  <PresentationFormat>A4 210 x 297 mm</PresentationFormat>
  <Paragraphs>109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BIZ UDゴシック</vt:lpstr>
      <vt:lpstr>UD デジタル 教科書体 NK-B</vt:lpstr>
      <vt:lpstr>Yu Gothic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2026-04-01T07:53:15Z</dcterms:created>
  <dcterms:modified xsi:type="dcterms:W3CDTF">2026-06-18T02:46:54Z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0x0101009E28FAAEBC93B741A5688F63C0F92E23</vt:lpwstr>
  </property>
</Properties>
</file>